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9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media/image1.png" ContentType="image/png"/>
  <Override PartName="/ppt/media/image7.jpeg" ContentType="image/jpeg"/>
  <Override PartName="/ppt/media/image2.png" ContentType="image/png"/>
  <Override PartName="/ppt/media/image3.png" ContentType="image/png"/>
  <Override PartName="/ppt/media/image4.png" ContentType="image/png"/>
  <Override PartName="/ppt/media/image6.jpeg" ContentType="image/jpeg"/>
  <Override PartName="/ppt/media/image11.png" ContentType="image/png"/>
  <Override PartName="/ppt/media/image5.jpeg" ContentType="image/jpeg"/>
  <Override PartName="/ppt/media/image8.png" ContentType="image/png"/>
  <Override PartName="/ppt/media/image9.png" ContentType="image/png"/>
  <Override PartName="/ppt/media/image10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media/image19.png" ContentType="image/pn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9.xml.rels" ContentType="application/vnd.openxmlformats-package.relationships+xml"/>
  <Override PartName="/ppt/_rels/presentation.xml.rels" ContentType="application/vnd.openxmlformats-package.relationshi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presProps.xml" ContentType="application/vnd.openxmlformats-officedocument.presentationml.presPro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0" r:id="rId3"/>
    <p:sldMasterId id="2147483652" r:id="rId4"/>
    <p:sldMasterId id="2147483654" r:id="rId5"/>
    <p:sldMasterId id="2147483656" r:id="rId6"/>
    <p:sldMasterId id="2147483658" r:id="rId7"/>
    <p:sldMasterId id="2147483660" r:id="rId8"/>
    <p:sldMasterId id="2147483662" r:id="rId9"/>
    <p:sldMasterId id="2147483664" r:id="rId10"/>
  </p:sldMasterIdLst>
  <p:sldIdLst>
    <p:sldId id="256" r:id="rId11"/>
    <p:sldId id="257" r:id="rId12"/>
    <p:sldId id="258" r:id="rId13"/>
    <p:sldId id="259" r:id="rId14"/>
    <p:sldId id="260" r:id="rId15"/>
    <p:sldId id="261" r:id="rId16"/>
    <p:sldId id="262" r:id="rId17"/>
    <p:sldId id="263" r:id="rId18"/>
    <p:sldId id="264" r:id="rId19"/>
    <p:sldId id="265" r:id="rId20"/>
    <p:sldId id="266" r:id="rId21"/>
    <p:sldId id="267" r:id="rId22"/>
  </p:sldIdLst>
  <p:sldSz cx="14630400" cy="82296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" Target="slides/slide1.xml"/><Relationship Id="rId12" Type="http://schemas.openxmlformats.org/officeDocument/2006/relationships/slide" Target="slides/slide2.xml"/><Relationship Id="rId13" Type="http://schemas.openxmlformats.org/officeDocument/2006/relationships/slide" Target="slides/slide3.xml"/><Relationship Id="rId14" Type="http://schemas.openxmlformats.org/officeDocument/2006/relationships/slide" Target="slides/slide4.xml"/><Relationship Id="rId15" Type="http://schemas.openxmlformats.org/officeDocument/2006/relationships/slide" Target="slides/slide5.xml"/><Relationship Id="rId16" Type="http://schemas.openxmlformats.org/officeDocument/2006/relationships/slide" Target="slides/slide6.xml"/><Relationship Id="rId17" Type="http://schemas.openxmlformats.org/officeDocument/2006/relationships/slide" Target="slides/slide7.xml"/><Relationship Id="rId18" Type="http://schemas.openxmlformats.org/officeDocument/2006/relationships/slide" Target="slides/slide8.xml"/><Relationship Id="rId19" Type="http://schemas.openxmlformats.org/officeDocument/2006/relationships/slide" Target="slides/slide9.xml"/><Relationship Id="rId20" Type="http://schemas.openxmlformats.org/officeDocument/2006/relationships/slide" Target="slides/slide10.xml"/><Relationship Id="rId21" Type="http://schemas.openxmlformats.org/officeDocument/2006/relationships/slide" Target="slides/slide11.xml"/><Relationship Id="rId22" Type="http://schemas.openxmlformats.org/officeDocument/2006/relationships/slide" Target="slides/slide12.xml"/><Relationship Id="rId23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1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2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3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4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5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6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7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8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9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29680" cy="82288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" name="Shape 0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09151a">
              <a:alpha val="9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de-DE" sz="1800" strike="noStrike" u="none">
              <a:solidFill>
                <a:srgbClr val="ffffff"/>
              </a:solidFill>
              <a:uFillTx/>
              <a:latin typeface="Arial"/>
              <a:ea typeface="Arial"/>
            </a:endParaRPr>
          </a:p>
        </p:txBody>
      </p:sp>
      <p:pic>
        <p:nvPicPr>
          <p:cNvPr id="2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1880" cy="4107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de-DE" sz="4400" strike="noStrike" u="none">
                <a:solidFill>
                  <a:srgbClr val="ffffff"/>
                </a:solidFill>
                <a:uFillTx/>
                <a:latin typeface="Arial"/>
              </a:rPr>
              <a:t>Format des Titeltextes durch Klicken bearbeiten</a:t>
            </a:r>
            <a:endParaRPr b="0" lang="de-DE" sz="4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de-DE" sz="3200" strike="noStrike" u="none">
                <a:solidFill>
                  <a:srgbClr val="ffffff"/>
                </a:solidFill>
                <a:uFillTx/>
                <a:latin typeface="Arial"/>
              </a:rPr>
              <a:t>Format des Gliederungstextes durch Klicken bearbeiten</a:t>
            </a:r>
            <a:endParaRPr b="0" lang="de-DE" sz="32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de-DE" sz="2800" strike="noStrike" u="none">
                <a:solidFill>
                  <a:srgbClr val="ffffff"/>
                </a:solidFill>
                <a:uFillTx/>
                <a:latin typeface="Arial"/>
              </a:rPr>
              <a:t>Zweite Gliederungsebene</a:t>
            </a:r>
            <a:endParaRPr b="0" lang="de-DE" sz="28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de-DE" sz="2400" strike="noStrike" u="none">
                <a:solidFill>
                  <a:srgbClr val="ffffff"/>
                </a:solidFill>
                <a:uFillTx/>
                <a:latin typeface="Arial"/>
              </a:rPr>
              <a:t>Dritte Gliederungsebene</a:t>
            </a:r>
            <a:endParaRPr b="0" lang="de-DE" sz="24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de-DE" sz="2000" strike="noStrike" u="none">
                <a:solidFill>
                  <a:srgbClr val="ffffff"/>
                </a:solidFill>
                <a:uFillTx/>
                <a:latin typeface="Arial"/>
              </a:rPr>
              <a:t>Vierte Gliederungsebene</a:t>
            </a:r>
            <a:endParaRPr b="0" lang="de-DE" sz="20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de-DE" sz="2000" strike="noStrike" u="none">
                <a:solidFill>
                  <a:srgbClr val="ffffff"/>
                </a:solidFill>
                <a:uFillTx/>
                <a:latin typeface="Arial"/>
              </a:rPr>
              <a:t>Fünfte Gliederungsebene</a:t>
            </a:r>
            <a:endParaRPr b="0" lang="de-DE" sz="20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de-DE" sz="2000" strike="noStrike" u="none">
                <a:solidFill>
                  <a:srgbClr val="ffffff"/>
                </a:solidFill>
                <a:uFillTx/>
                <a:latin typeface="Arial"/>
              </a:rPr>
              <a:t>Sechste Gliederungsebene</a:t>
            </a:r>
            <a:endParaRPr b="0" lang="de-DE" sz="20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de-DE" sz="2000" strike="noStrike" u="none">
                <a:solidFill>
                  <a:srgbClr val="ffffff"/>
                </a:solidFill>
                <a:uFillTx/>
                <a:latin typeface="Arial"/>
              </a:rPr>
              <a:t>Siebte Gliederungsebene</a:t>
            </a:r>
            <a:endParaRPr b="0" lang="de-DE" sz="20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5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29680" cy="82288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6" name="Shape 0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09151a">
              <a:alpha val="9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de-DE" sz="1800" strike="noStrike" u="none">
              <a:solidFill>
                <a:srgbClr val="ffffff"/>
              </a:solidFill>
              <a:uFillTx/>
              <a:latin typeface="Arial"/>
              <a:ea typeface="Arial"/>
            </a:endParaRPr>
          </a:p>
        </p:txBody>
      </p:sp>
      <p:pic>
        <p:nvPicPr>
          <p:cNvPr id="7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1880" cy="4107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de-DE" sz="4400" strike="noStrike" u="none">
                <a:solidFill>
                  <a:srgbClr val="ffffff"/>
                </a:solidFill>
                <a:uFillTx/>
                <a:latin typeface="Arial"/>
              </a:rPr>
              <a:t>Format des Titeltextes durch Klicken bearbeiten</a:t>
            </a:r>
            <a:endParaRPr b="0" lang="de-DE" sz="4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de-DE" sz="3200" strike="noStrike" u="none">
                <a:solidFill>
                  <a:srgbClr val="ffffff"/>
                </a:solidFill>
                <a:uFillTx/>
                <a:latin typeface="Arial"/>
              </a:rPr>
              <a:t>Format des Gliederungstextes durch Klicken bearbeiten</a:t>
            </a:r>
            <a:endParaRPr b="0" lang="de-DE" sz="32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de-DE" sz="2800" strike="noStrike" u="none">
                <a:solidFill>
                  <a:srgbClr val="ffffff"/>
                </a:solidFill>
                <a:uFillTx/>
                <a:latin typeface="Arial"/>
              </a:rPr>
              <a:t>Zweite Gliederungsebene</a:t>
            </a:r>
            <a:endParaRPr b="0" lang="de-DE" sz="28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de-DE" sz="2400" strike="noStrike" u="none">
                <a:solidFill>
                  <a:srgbClr val="ffffff"/>
                </a:solidFill>
                <a:uFillTx/>
                <a:latin typeface="Arial"/>
              </a:rPr>
              <a:t>Dritte Gliederungsebene</a:t>
            </a:r>
            <a:endParaRPr b="0" lang="de-DE" sz="24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de-DE" sz="2000" strike="noStrike" u="none">
                <a:solidFill>
                  <a:srgbClr val="ffffff"/>
                </a:solidFill>
                <a:uFillTx/>
                <a:latin typeface="Arial"/>
              </a:rPr>
              <a:t>Vierte Gliederungsebene</a:t>
            </a:r>
            <a:endParaRPr b="0" lang="de-DE" sz="20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de-DE" sz="2000" strike="noStrike" u="none">
                <a:solidFill>
                  <a:srgbClr val="ffffff"/>
                </a:solidFill>
                <a:uFillTx/>
                <a:latin typeface="Arial"/>
              </a:rPr>
              <a:t>Fünfte Gliederungsebene</a:t>
            </a:r>
            <a:endParaRPr b="0" lang="de-DE" sz="20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de-DE" sz="2000" strike="noStrike" u="none">
                <a:solidFill>
                  <a:srgbClr val="ffffff"/>
                </a:solidFill>
                <a:uFillTx/>
                <a:latin typeface="Arial"/>
              </a:rPr>
              <a:t>Sechste Gliederungsebene</a:t>
            </a:r>
            <a:endParaRPr b="0" lang="de-DE" sz="20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de-DE" sz="2000" strike="noStrike" u="none">
                <a:solidFill>
                  <a:srgbClr val="ffffff"/>
                </a:solidFill>
                <a:uFillTx/>
                <a:latin typeface="Arial"/>
              </a:rPr>
              <a:t>Siebte Gliederungsebene</a:t>
            </a:r>
            <a:endParaRPr b="0" lang="de-DE" sz="20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5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29680" cy="82288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1" name="Shape 0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09151a">
              <a:alpha val="9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de-DE" sz="1800" strike="noStrike" u="none">
              <a:solidFill>
                <a:srgbClr val="ffffff"/>
              </a:solidFill>
              <a:uFillTx/>
              <a:latin typeface="Arial"/>
              <a:ea typeface="Arial"/>
            </a:endParaRPr>
          </a:p>
        </p:txBody>
      </p:sp>
      <p:pic>
        <p:nvPicPr>
          <p:cNvPr id="12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1880" cy="4107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de-DE" sz="4400" strike="noStrike" u="none">
                <a:solidFill>
                  <a:srgbClr val="ffffff"/>
                </a:solidFill>
                <a:uFillTx/>
                <a:latin typeface="Arial"/>
              </a:rPr>
              <a:t>Format des Titeltextes durch Klicken bearbeiten</a:t>
            </a:r>
            <a:endParaRPr b="0" lang="de-DE" sz="4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de-DE" sz="3200" strike="noStrike" u="none">
                <a:solidFill>
                  <a:srgbClr val="ffffff"/>
                </a:solidFill>
                <a:uFillTx/>
                <a:latin typeface="Arial"/>
              </a:rPr>
              <a:t>Format des Gliederungstextes durch Klicken bearbeiten</a:t>
            </a:r>
            <a:endParaRPr b="0" lang="de-DE" sz="32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de-DE" sz="2800" strike="noStrike" u="none">
                <a:solidFill>
                  <a:srgbClr val="ffffff"/>
                </a:solidFill>
                <a:uFillTx/>
                <a:latin typeface="Arial"/>
              </a:rPr>
              <a:t>Zweite Gliederungsebene</a:t>
            </a:r>
            <a:endParaRPr b="0" lang="de-DE" sz="28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de-DE" sz="2400" strike="noStrike" u="none">
                <a:solidFill>
                  <a:srgbClr val="ffffff"/>
                </a:solidFill>
                <a:uFillTx/>
                <a:latin typeface="Arial"/>
              </a:rPr>
              <a:t>Dritte Gliederungsebene</a:t>
            </a:r>
            <a:endParaRPr b="0" lang="de-DE" sz="24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de-DE" sz="2000" strike="noStrike" u="none">
                <a:solidFill>
                  <a:srgbClr val="ffffff"/>
                </a:solidFill>
                <a:uFillTx/>
                <a:latin typeface="Arial"/>
              </a:rPr>
              <a:t>Vierte Gliederungsebene</a:t>
            </a:r>
            <a:endParaRPr b="0" lang="de-DE" sz="20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de-DE" sz="2000" strike="noStrike" u="none">
                <a:solidFill>
                  <a:srgbClr val="ffffff"/>
                </a:solidFill>
                <a:uFillTx/>
                <a:latin typeface="Arial"/>
              </a:rPr>
              <a:t>Fünfte Gliederungsebene</a:t>
            </a:r>
            <a:endParaRPr b="0" lang="de-DE" sz="20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de-DE" sz="2000" strike="noStrike" u="none">
                <a:solidFill>
                  <a:srgbClr val="ffffff"/>
                </a:solidFill>
                <a:uFillTx/>
                <a:latin typeface="Arial"/>
              </a:rPr>
              <a:t>Sechste Gliederungsebene</a:t>
            </a:r>
            <a:endParaRPr b="0" lang="de-DE" sz="20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de-DE" sz="2000" strike="noStrike" u="none">
                <a:solidFill>
                  <a:srgbClr val="ffffff"/>
                </a:solidFill>
                <a:uFillTx/>
                <a:latin typeface="Arial"/>
              </a:rPr>
              <a:t>Siebte Gliederungsebene</a:t>
            </a:r>
            <a:endParaRPr b="0" lang="de-DE" sz="20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5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29680" cy="82288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6" name="Shape 0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09151a">
              <a:alpha val="9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de-DE" sz="1800" strike="noStrike" u="none">
              <a:solidFill>
                <a:srgbClr val="ffffff"/>
              </a:solidFill>
              <a:uFillTx/>
              <a:latin typeface="Arial"/>
              <a:ea typeface="Arial"/>
            </a:endParaRPr>
          </a:p>
        </p:txBody>
      </p:sp>
      <p:pic>
        <p:nvPicPr>
          <p:cNvPr id="17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1880" cy="4107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de-DE" sz="4400" strike="noStrike" u="none">
                <a:solidFill>
                  <a:srgbClr val="ffffff"/>
                </a:solidFill>
                <a:uFillTx/>
                <a:latin typeface="Arial"/>
              </a:rPr>
              <a:t>Format des Titeltextes durch Klicken bearbeiten</a:t>
            </a:r>
            <a:endParaRPr b="0" lang="de-DE" sz="4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de-DE" sz="3200" strike="noStrike" u="none">
                <a:solidFill>
                  <a:srgbClr val="ffffff"/>
                </a:solidFill>
                <a:uFillTx/>
                <a:latin typeface="Arial"/>
              </a:rPr>
              <a:t>Format des Gliederungstextes durch Klicken bearbeiten</a:t>
            </a:r>
            <a:endParaRPr b="0" lang="de-DE" sz="32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de-DE" sz="2800" strike="noStrike" u="none">
                <a:solidFill>
                  <a:srgbClr val="ffffff"/>
                </a:solidFill>
                <a:uFillTx/>
                <a:latin typeface="Arial"/>
              </a:rPr>
              <a:t>Zweite Gliederungsebene</a:t>
            </a:r>
            <a:endParaRPr b="0" lang="de-DE" sz="28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de-DE" sz="2400" strike="noStrike" u="none">
                <a:solidFill>
                  <a:srgbClr val="ffffff"/>
                </a:solidFill>
                <a:uFillTx/>
                <a:latin typeface="Arial"/>
              </a:rPr>
              <a:t>Dritte Gliederungsebene</a:t>
            </a:r>
            <a:endParaRPr b="0" lang="de-DE" sz="24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de-DE" sz="2000" strike="noStrike" u="none">
                <a:solidFill>
                  <a:srgbClr val="ffffff"/>
                </a:solidFill>
                <a:uFillTx/>
                <a:latin typeface="Arial"/>
              </a:rPr>
              <a:t>Vierte Gliederungsebene</a:t>
            </a:r>
            <a:endParaRPr b="0" lang="de-DE" sz="20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de-DE" sz="2000" strike="noStrike" u="none">
                <a:solidFill>
                  <a:srgbClr val="ffffff"/>
                </a:solidFill>
                <a:uFillTx/>
                <a:latin typeface="Arial"/>
              </a:rPr>
              <a:t>Fünfte Gliederungsebene</a:t>
            </a:r>
            <a:endParaRPr b="0" lang="de-DE" sz="20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de-DE" sz="2000" strike="noStrike" u="none">
                <a:solidFill>
                  <a:srgbClr val="ffffff"/>
                </a:solidFill>
                <a:uFillTx/>
                <a:latin typeface="Arial"/>
              </a:rPr>
              <a:t>Sechste Gliederungsebene</a:t>
            </a:r>
            <a:endParaRPr b="0" lang="de-DE" sz="20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de-DE" sz="2000" strike="noStrike" u="none">
                <a:solidFill>
                  <a:srgbClr val="ffffff"/>
                </a:solidFill>
                <a:uFillTx/>
                <a:latin typeface="Arial"/>
              </a:rPr>
              <a:t>Siebte Gliederungsebene</a:t>
            </a:r>
            <a:endParaRPr b="0" lang="de-DE" sz="20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5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29680" cy="82288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1" name="Shape 0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09151a">
              <a:alpha val="9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de-DE" sz="1800" strike="noStrike" u="none">
              <a:solidFill>
                <a:srgbClr val="ffffff"/>
              </a:solidFill>
              <a:uFillTx/>
              <a:latin typeface="Arial"/>
              <a:ea typeface="Arial"/>
            </a:endParaRPr>
          </a:p>
        </p:txBody>
      </p:sp>
      <p:pic>
        <p:nvPicPr>
          <p:cNvPr id="22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1880" cy="4107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de-DE" sz="4400" strike="noStrike" u="none">
                <a:solidFill>
                  <a:srgbClr val="ffffff"/>
                </a:solidFill>
                <a:uFillTx/>
                <a:latin typeface="Arial"/>
              </a:rPr>
              <a:t>Format des Titeltextes durch Klicken bearbeiten</a:t>
            </a:r>
            <a:endParaRPr b="0" lang="de-DE" sz="4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de-DE" sz="3200" strike="noStrike" u="none">
                <a:solidFill>
                  <a:srgbClr val="ffffff"/>
                </a:solidFill>
                <a:uFillTx/>
                <a:latin typeface="Arial"/>
              </a:rPr>
              <a:t>Format des Gliederungstextes durch Klicken bearbeiten</a:t>
            </a:r>
            <a:endParaRPr b="0" lang="de-DE" sz="32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de-DE" sz="2800" strike="noStrike" u="none">
                <a:solidFill>
                  <a:srgbClr val="ffffff"/>
                </a:solidFill>
                <a:uFillTx/>
                <a:latin typeface="Arial"/>
              </a:rPr>
              <a:t>Zweite Gliederungsebene</a:t>
            </a:r>
            <a:endParaRPr b="0" lang="de-DE" sz="28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de-DE" sz="2400" strike="noStrike" u="none">
                <a:solidFill>
                  <a:srgbClr val="ffffff"/>
                </a:solidFill>
                <a:uFillTx/>
                <a:latin typeface="Arial"/>
              </a:rPr>
              <a:t>Dritte Gliederungsebene</a:t>
            </a:r>
            <a:endParaRPr b="0" lang="de-DE" sz="24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de-DE" sz="2000" strike="noStrike" u="none">
                <a:solidFill>
                  <a:srgbClr val="ffffff"/>
                </a:solidFill>
                <a:uFillTx/>
                <a:latin typeface="Arial"/>
              </a:rPr>
              <a:t>Vierte Gliederungsebene</a:t>
            </a:r>
            <a:endParaRPr b="0" lang="de-DE" sz="20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de-DE" sz="2000" strike="noStrike" u="none">
                <a:solidFill>
                  <a:srgbClr val="ffffff"/>
                </a:solidFill>
                <a:uFillTx/>
                <a:latin typeface="Arial"/>
              </a:rPr>
              <a:t>Fünfte Gliederungsebene</a:t>
            </a:r>
            <a:endParaRPr b="0" lang="de-DE" sz="20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de-DE" sz="2000" strike="noStrike" u="none">
                <a:solidFill>
                  <a:srgbClr val="ffffff"/>
                </a:solidFill>
                <a:uFillTx/>
                <a:latin typeface="Arial"/>
              </a:rPr>
              <a:t>Sechste Gliederungsebene</a:t>
            </a:r>
            <a:endParaRPr b="0" lang="de-DE" sz="20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de-DE" sz="2000" strike="noStrike" u="none">
                <a:solidFill>
                  <a:srgbClr val="ffffff"/>
                </a:solidFill>
                <a:uFillTx/>
                <a:latin typeface="Arial"/>
              </a:rPr>
              <a:t>Siebte Gliederungsebene</a:t>
            </a:r>
            <a:endParaRPr b="0" lang="de-DE" sz="20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5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29680" cy="82288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6" name="Shape 0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09151a">
              <a:alpha val="9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de-DE" sz="1800" strike="noStrike" u="none">
              <a:solidFill>
                <a:srgbClr val="ffffff"/>
              </a:solidFill>
              <a:uFillTx/>
              <a:latin typeface="Arial"/>
              <a:ea typeface="Arial"/>
            </a:endParaRPr>
          </a:p>
        </p:txBody>
      </p:sp>
      <p:pic>
        <p:nvPicPr>
          <p:cNvPr id="27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1880" cy="4107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de-DE" sz="4400" strike="noStrike" u="none">
                <a:solidFill>
                  <a:srgbClr val="ffffff"/>
                </a:solidFill>
                <a:uFillTx/>
                <a:latin typeface="Arial"/>
              </a:rPr>
              <a:t>Format des Titeltextes durch Klicken bearbeiten</a:t>
            </a:r>
            <a:endParaRPr b="0" lang="de-DE" sz="4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de-DE" sz="3200" strike="noStrike" u="none">
                <a:solidFill>
                  <a:srgbClr val="ffffff"/>
                </a:solidFill>
                <a:uFillTx/>
                <a:latin typeface="Arial"/>
              </a:rPr>
              <a:t>Format des Gliederungstextes durch Klicken bearbeiten</a:t>
            </a:r>
            <a:endParaRPr b="0" lang="de-DE" sz="32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de-DE" sz="2800" strike="noStrike" u="none">
                <a:solidFill>
                  <a:srgbClr val="ffffff"/>
                </a:solidFill>
                <a:uFillTx/>
                <a:latin typeface="Arial"/>
              </a:rPr>
              <a:t>Zweite Gliederungsebene</a:t>
            </a:r>
            <a:endParaRPr b="0" lang="de-DE" sz="28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de-DE" sz="2400" strike="noStrike" u="none">
                <a:solidFill>
                  <a:srgbClr val="ffffff"/>
                </a:solidFill>
                <a:uFillTx/>
                <a:latin typeface="Arial"/>
              </a:rPr>
              <a:t>Dritte Gliederungsebene</a:t>
            </a:r>
            <a:endParaRPr b="0" lang="de-DE" sz="24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de-DE" sz="2000" strike="noStrike" u="none">
                <a:solidFill>
                  <a:srgbClr val="ffffff"/>
                </a:solidFill>
                <a:uFillTx/>
                <a:latin typeface="Arial"/>
              </a:rPr>
              <a:t>Vierte Gliederungsebene</a:t>
            </a:r>
            <a:endParaRPr b="0" lang="de-DE" sz="20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de-DE" sz="2000" strike="noStrike" u="none">
                <a:solidFill>
                  <a:srgbClr val="ffffff"/>
                </a:solidFill>
                <a:uFillTx/>
                <a:latin typeface="Arial"/>
              </a:rPr>
              <a:t>Fünfte Gliederungsebene</a:t>
            </a:r>
            <a:endParaRPr b="0" lang="de-DE" sz="20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de-DE" sz="2000" strike="noStrike" u="none">
                <a:solidFill>
                  <a:srgbClr val="ffffff"/>
                </a:solidFill>
                <a:uFillTx/>
                <a:latin typeface="Arial"/>
              </a:rPr>
              <a:t>Sechste Gliederungsebene</a:t>
            </a:r>
            <a:endParaRPr b="0" lang="de-DE" sz="20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de-DE" sz="2000" strike="noStrike" u="none">
                <a:solidFill>
                  <a:srgbClr val="ffffff"/>
                </a:solidFill>
                <a:uFillTx/>
                <a:latin typeface="Arial"/>
              </a:rPr>
              <a:t>Siebte Gliederungsebene</a:t>
            </a:r>
            <a:endParaRPr b="0" lang="de-DE" sz="20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5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29680" cy="82288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1" name="Shape 0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09151a">
              <a:alpha val="9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de-DE" sz="1800" strike="noStrike" u="none">
              <a:solidFill>
                <a:srgbClr val="ffffff"/>
              </a:solidFill>
              <a:uFillTx/>
              <a:latin typeface="Arial"/>
              <a:ea typeface="Arial"/>
            </a:endParaRPr>
          </a:p>
        </p:txBody>
      </p:sp>
      <p:pic>
        <p:nvPicPr>
          <p:cNvPr id="32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1880" cy="4107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de-DE" sz="4400" strike="noStrike" u="none">
                <a:solidFill>
                  <a:srgbClr val="ffffff"/>
                </a:solidFill>
                <a:uFillTx/>
                <a:latin typeface="Arial"/>
              </a:rPr>
              <a:t>Format des Titeltextes durch Klicken bearbeiten</a:t>
            </a:r>
            <a:endParaRPr b="0" lang="de-DE" sz="4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de-DE" sz="3200" strike="noStrike" u="none">
                <a:solidFill>
                  <a:srgbClr val="ffffff"/>
                </a:solidFill>
                <a:uFillTx/>
                <a:latin typeface="Arial"/>
              </a:rPr>
              <a:t>Format des Gliederungstextes durch Klicken bearbeiten</a:t>
            </a:r>
            <a:endParaRPr b="0" lang="de-DE" sz="32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de-DE" sz="2800" strike="noStrike" u="none">
                <a:solidFill>
                  <a:srgbClr val="ffffff"/>
                </a:solidFill>
                <a:uFillTx/>
                <a:latin typeface="Arial"/>
              </a:rPr>
              <a:t>Zweite Gliederungsebene</a:t>
            </a:r>
            <a:endParaRPr b="0" lang="de-DE" sz="28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de-DE" sz="2400" strike="noStrike" u="none">
                <a:solidFill>
                  <a:srgbClr val="ffffff"/>
                </a:solidFill>
                <a:uFillTx/>
                <a:latin typeface="Arial"/>
              </a:rPr>
              <a:t>Dritte Gliederungsebene</a:t>
            </a:r>
            <a:endParaRPr b="0" lang="de-DE" sz="24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de-DE" sz="2000" strike="noStrike" u="none">
                <a:solidFill>
                  <a:srgbClr val="ffffff"/>
                </a:solidFill>
                <a:uFillTx/>
                <a:latin typeface="Arial"/>
              </a:rPr>
              <a:t>Vierte Gliederungsebene</a:t>
            </a:r>
            <a:endParaRPr b="0" lang="de-DE" sz="20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de-DE" sz="2000" strike="noStrike" u="none">
                <a:solidFill>
                  <a:srgbClr val="ffffff"/>
                </a:solidFill>
                <a:uFillTx/>
                <a:latin typeface="Arial"/>
              </a:rPr>
              <a:t>Fünfte Gliederungsebene</a:t>
            </a:r>
            <a:endParaRPr b="0" lang="de-DE" sz="20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de-DE" sz="2000" strike="noStrike" u="none">
                <a:solidFill>
                  <a:srgbClr val="ffffff"/>
                </a:solidFill>
                <a:uFillTx/>
                <a:latin typeface="Arial"/>
              </a:rPr>
              <a:t>Sechste Gliederungsebene</a:t>
            </a:r>
            <a:endParaRPr b="0" lang="de-DE" sz="20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de-DE" sz="2000" strike="noStrike" u="none">
                <a:solidFill>
                  <a:srgbClr val="ffffff"/>
                </a:solidFill>
                <a:uFillTx/>
                <a:latin typeface="Arial"/>
              </a:rPr>
              <a:t>Siebte Gliederungsebene</a:t>
            </a:r>
            <a:endParaRPr b="0" lang="de-DE" sz="20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5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29680" cy="82288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6" name="Shape 0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09151a">
              <a:alpha val="9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de-DE" sz="1800" strike="noStrike" u="none">
              <a:solidFill>
                <a:srgbClr val="ffffff"/>
              </a:solidFill>
              <a:uFillTx/>
              <a:latin typeface="Arial"/>
              <a:ea typeface="Arial"/>
            </a:endParaRPr>
          </a:p>
        </p:txBody>
      </p:sp>
      <p:pic>
        <p:nvPicPr>
          <p:cNvPr id="37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1880" cy="4107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de-DE" sz="4400" strike="noStrike" u="none">
                <a:solidFill>
                  <a:srgbClr val="ffffff"/>
                </a:solidFill>
                <a:uFillTx/>
                <a:latin typeface="Arial"/>
              </a:rPr>
              <a:t>Format des Titeltextes durch Klicken bearbeiten</a:t>
            </a:r>
            <a:endParaRPr b="0" lang="de-DE" sz="4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de-DE" sz="3200" strike="noStrike" u="none">
                <a:solidFill>
                  <a:srgbClr val="ffffff"/>
                </a:solidFill>
                <a:uFillTx/>
                <a:latin typeface="Arial"/>
              </a:rPr>
              <a:t>Format des Gliederungstextes durch Klicken bearbeiten</a:t>
            </a:r>
            <a:endParaRPr b="0" lang="de-DE" sz="32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de-DE" sz="2800" strike="noStrike" u="none">
                <a:solidFill>
                  <a:srgbClr val="ffffff"/>
                </a:solidFill>
                <a:uFillTx/>
                <a:latin typeface="Arial"/>
              </a:rPr>
              <a:t>Zweite Gliederungsebene</a:t>
            </a:r>
            <a:endParaRPr b="0" lang="de-DE" sz="28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de-DE" sz="2400" strike="noStrike" u="none">
                <a:solidFill>
                  <a:srgbClr val="ffffff"/>
                </a:solidFill>
                <a:uFillTx/>
                <a:latin typeface="Arial"/>
              </a:rPr>
              <a:t>Dritte Gliederungsebene</a:t>
            </a:r>
            <a:endParaRPr b="0" lang="de-DE" sz="24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de-DE" sz="2000" strike="noStrike" u="none">
                <a:solidFill>
                  <a:srgbClr val="ffffff"/>
                </a:solidFill>
                <a:uFillTx/>
                <a:latin typeface="Arial"/>
              </a:rPr>
              <a:t>Vierte Gliederungsebene</a:t>
            </a:r>
            <a:endParaRPr b="0" lang="de-DE" sz="20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de-DE" sz="2000" strike="noStrike" u="none">
                <a:solidFill>
                  <a:srgbClr val="ffffff"/>
                </a:solidFill>
                <a:uFillTx/>
                <a:latin typeface="Arial"/>
              </a:rPr>
              <a:t>Fünfte Gliederungsebene</a:t>
            </a:r>
            <a:endParaRPr b="0" lang="de-DE" sz="20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de-DE" sz="2000" strike="noStrike" u="none">
                <a:solidFill>
                  <a:srgbClr val="ffffff"/>
                </a:solidFill>
                <a:uFillTx/>
                <a:latin typeface="Arial"/>
              </a:rPr>
              <a:t>Sechste Gliederungsebene</a:t>
            </a:r>
            <a:endParaRPr b="0" lang="de-DE" sz="20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de-DE" sz="2000" strike="noStrike" u="none">
                <a:solidFill>
                  <a:srgbClr val="ffffff"/>
                </a:solidFill>
                <a:uFillTx/>
                <a:latin typeface="Arial"/>
              </a:rPr>
              <a:t>Siebte Gliederungsebene</a:t>
            </a:r>
            <a:endParaRPr b="0" lang="de-DE" sz="20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5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29680" cy="82288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1" name="Shape 0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09151a">
              <a:alpha val="9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de-DE" sz="1800" strike="noStrike" u="none">
              <a:solidFill>
                <a:srgbClr val="ffffff"/>
              </a:solidFill>
              <a:uFillTx/>
              <a:latin typeface="Arial"/>
              <a:ea typeface="Arial"/>
            </a:endParaRPr>
          </a:p>
        </p:txBody>
      </p:sp>
      <p:pic>
        <p:nvPicPr>
          <p:cNvPr id="42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1880" cy="4107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de-DE" sz="4400" strike="noStrike" u="none">
                <a:solidFill>
                  <a:srgbClr val="ffffff"/>
                </a:solidFill>
                <a:uFillTx/>
                <a:latin typeface="Arial"/>
              </a:rPr>
              <a:t>Format des Titeltextes durch Klicken bearbeiten</a:t>
            </a:r>
            <a:endParaRPr b="0" lang="de-DE" sz="4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de-DE" sz="3200" strike="noStrike" u="none">
                <a:solidFill>
                  <a:srgbClr val="ffffff"/>
                </a:solidFill>
                <a:uFillTx/>
                <a:latin typeface="Arial"/>
              </a:rPr>
              <a:t>Format des Gliederungstextes durch Klicken bearbeiten</a:t>
            </a:r>
            <a:endParaRPr b="0" lang="de-DE" sz="32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de-DE" sz="2800" strike="noStrike" u="none">
                <a:solidFill>
                  <a:srgbClr val="ffffff"/>
                </a:solidFill>
                <a:uFillTx/>
                <a:latin typeface="Arial"/>
              </a:rPr>
              <a:t>Zweite Gliederungsebene</a:t>
            </a:r>
            <a:endParaRPr b="0" lang="de-DE" sz="28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de-DE" sz="2400" strike="noStrike" u="none">
                <a:solidFill>
                  <a:srgbClr val="ffffff"/>
                </a:solidFill>
                <a:uFillTx/>
                <a:latin typeface="Arial"/>
              </a:rPr>
              <a:t>Dritte Gliederungsebene</a:t>
            </a:r>
            <a:endParaRPr b="0" lang="de-DE" sz="24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de-DE" sz="2000" strike="noStrike" u="none">
                <a:solidFill>
                  <a:srgbClr val="ffffff"/>
                </a:solidFill>
                <a:uFillTx/>
                <a:latin typeface="Arial"/>
              </a:rPr>
              <a:t>Vierte Gliederungsebene</a:t>
            </a:r>
            <a:endParaRPr b="0" lang="de-DE" sz="20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de-DE" sz="2000" strike="noStrike" u="none">
                <a:solidFill>
                  <a:srgbClr val="ffffff"/>
                </a:solidFill>
                <a:uFillTx/>
                <a:latin typeface="Arial"/>
              </a:rPr>
              <a:t>Fünfte Gliederungsebene</a:t>
            </a:r>
            <a:endParaRPr b="0" lang="de-DE" sz="20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de-DE" sz="2000" strike="noStrike" u="none">
                <a:solidFill>
                  <a:srgbClr val="ffffff"/>
                </a:solidFill>
                <a:uFillTx/>
                <a:latin typeface="Arial"/>
              </a:rPr>
              <a:t>Sechste Gliederungsebene</a:t>
            </a:r>
            <a:endParaRPr b="0" lang="de-DE" sz="20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de-DE" sz="2000" strike="noStrike" u="none">
                <a:solidFill>
                  <a:srgbClr val="ffffff"/>
                </a:solidFill>
                <a:uFillTx/>
                <a:latin typeface="Arial"/>
              </a:rPr>
              <a:t>Siebte Gliederungsebene</a:t>
            </a:r>
            <a:endParaRPr b="0" lang="de-DE" sz="20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5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9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9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5.jpeg"/><Relationship Id="rId3" Type="http://schemas.openxmlformats.org/officeDocument/2006/relationships/image" Target="../media/image6.jpeg"/><Relationship Id="rId4" Type="http://schemas.openxmlformats.org/officeDocument/2006/relationships/image" Target="../media/image7.jpeg"/><Relationship Id="rId5" Type="http://schemas.openxmlformats.org/officeDocument/2006/relationships/slideLayout" Target="../slideLayouts/slideLayout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4.png"/><Relationship Id="rId6" Type="http://schemas.openxmlformats.org/officeDocument/2006/relationships/slideLayout" Target="../slideLayouts/slideLayout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6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7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4.png"/><Relationship Id="rId7" Type="http://schemas.openxmlformats.org/officeDocument/2006/relationships/slideLayout" Target="../slideLayouts/slideLayout8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5485680" cy="82288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6" name="Text 0"/>
          <p:cNvSpPr/>
          <p:nvPr/>
        </p:nvSpPr>
        <p:spPr>
          <a:xfrm>
            <a:off x="6350040" y="2606400"/>
            <a:ext cx="7415640" cy="1541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6049"/>
              </a:lnSpc>
              <a:tabLst>
                <a:tab algn="l" pos="0"/>
              </a:tabLst>
            </a:pPr>
            <a:r>
              <a:rPr b="0" lang="en-US" sz="4850" strike="noStrike" u="none">
                <a:solidFill>
                  <a:srgbClr val="f5f0f0"/>
                </a:solidFill>
                <a:uFillTx/>
                <a:latin typeface="Merriweather"/>
                <a:ea typeface="Merriweather"/>
              </a:rPr>
              <a:t>Machine Learning Project Overview</a:t>
            </a:r>
            <a:endParaRPr b="0" lang="de-DE" sz="485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47" name="Text 1"/>
          <p:cNvSpPr/>
          <p:nvPr/>
        </p:nvSpPr>
        <p:spPr>
          <a:xfrm>
            <a:off x="6350040" y="4519080"/>
            <a:ext cx="7415640" cy="39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3101"/>
              </a:lnSpc>
              <a:tabLst>
                <a:tab algn="l" pos="0"/>
              </a:tabLst>
            </a:pPr>
            <a:r>
              <a:rPr b="0" lang="en-US" sz="1900" strike="noStrike" u="none">
                <a:solidFill>
                  <a:srgbClr val="e2e6e9"/>
                </a:solidFill>
                <a:uFillTx/>
                <a:latin typeface="Merriweather"/>
                <a:ea typeface="Merriweather"/>
              </a:rPr>
              <a:t>Predicting Navigational Status of Vessels</a:t>
            </a:r>
            <a:endParaRPr b="0" lang="de-DE" sz="19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48" name="Text 4"/>
          <p:cNvSpPr/>
          <p:nvPr/>
        </p:nvSpPr>
        <p:spPr>
          <a:xfrm>
            <a:off x="6868440" y="5191560"/>
            <a:ext cx="2273040" cy="43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3399"/>
              </a:lnSpc>
              <a:tabLst>
                <a:tab algn="l" pos="0"/>
              </a:tabLst>
            </a:pPr>
            <a:r>
              <a:rPr b="1" lang="en-US" sz="2400" strike="noStrike" u="none">
                <a:solidFill>
                  <a:srgbClr val="e2e6e9"/>
                </a:solidFill>
                <a:uFillTx/>
                <a:latin typeface="Merriweather Bold"/>
                <a:ea typeface="Merriweather Bold"/>
              </a:rPr>
              <a:t>by Peter</a:t>
            </a:r>
            <a:endParaRPr b="0" lang="de-DE" sz="2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49" name="" descr=""/>
          <p:cNvPicPr/>
          <p:nvPr/>
        </p:nvPicPr>
        <p:blipFill>
          <a:blip r:embed="rId2"/>
          <a:stretch/>
        </p:blipFill>
        <p:spPr>
          <a:xfrm>
            <a:off x="12780000" y="7740000"/>
            <a:ext cx="1799640" cy="37080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Text 0"/>
          <p:cNvSpPr/>
          <p:nvPr/>
        </p:nvSpPr>
        <p:spPr>
          <a:xfrm>
            <a:off x="863640" y="1539000"/>
            <a:ext cx="617004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6049"/>
              </a:lnSpc>
              <a:tabLst>
                <a:tab algn="l" pos="0"/>
              </a:tabLst>
            </a:pPr>
            <a:r>
              <a:rPr b="0" lang="en-US" sz="4850" strike="noStrike" u="none">
                <a:solidFill>
                  <a:srgbClr val="f5f0f0"/>
                </a:solidFill>
                <a:uFillTx/>
                <a:latin typeface="Merriweather"/>
                <a:ea typeface="Merriweather"/>
              </a:rPr>
              <a:t>Future Work</a:t>
            </a:r>
            <a:endParaRPr b="0" lang="de-DE" sz="485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44" name="Shape 1"/>
          <p:cNvSpPr/>
          <p:nvPr/>
        </p:nvSpPr>
        <p:spPr>
          <a:xfrm>
            <a:off x="863640" y="2804040"/>
            <a:ext cx="1612080" cy="878400"/>
          </a:xfrm>
          <a:prstGeom prst="roundRect">
            <a:avLst>
              <a:gd name="adj" fmla="val 11792"/>
            </a:avLst>
          </a:prstGeom>
          <a:solidFill>
            <a:srgbClr val="003180"/>
          </a:solidFill>
          <a:ln w="15240">
            <a:solidFill>
              <a:srgbClr val="194a9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de-DE" sz="1800" strike="noStrike" u="none">
              <a:solidFill>
                <a:srgbClr val="ffffff"/>
              </a:solidFill>
              <a:uFillTx/>
              <a:latin typeface="Arial"/>
              <a:ea typeface="Arial"/>
            </a:endParaRPr>
          </a:p>
        </p:txBody>
      </p:sp>
      <p:sp>
        <p:nvSpPr>
          <p:cNvPr id="145" name="Text 2"/>
          <p:cNvSpPr/>
          <p:nvPr/>
        </p:nvSpPr>
        <p:spPr>
          <a:xfrm>
            <a:off x="1125720" y="2996640"/>
            <a:ext cx="135000" cy="492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3849"/>
              </a:lnSpc>
              <a:tabLst>
                <a:tab algn="l" pos="0"/>
              </a:tabLst>
            </a:pPr>
            <a:r>
              <a:rPr b="0" lang="en-US" sz="2400" strike="noStrike" u="none">
                <a:solidFill>
                  <a:srgbClr val="e2e6e9"/>
                </a:solidFill>
                <a:uFillTx/>
                <a:latin typeface="Merriweather"/>
                <a:ea typeface="Merriweather"/>
              </a:rPr>
              <a:t>1</a:t>
            </a:r>
            <a:endParaRPr b="0" lang="de-DE" sz="2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46" name="Text 3"/>
          <p:cNvSpPr/>
          <p:nvPr/>
        </p:nvSpPr>
        <p:spPr>
          <a:xfrm>
            <a:off x="2723400" y="3050640"/>
            <a:ext cx="5048280" cy="384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999"/>
              </a:lnSpc>
              <a:tabLst>
                <a:tab algn="l" pos="0"/>
              </a:tabLst>
            </a:pPr>
            <a:r>
              <a:rPr b="0" lang="en-US" sz="2400" strike="noStrike" u="none">
                <a:solidFill>
                  <a:srgbClr val="e2e6e9"/>
                </a:solidFill>
                <a:uFillTx/>
                <a:latin typeface="Merriweather"/>
                <a:ea typeface="Merriweather"/>
              </a:rPr>
              <a:t>Expand to more vessel categories</a:t>
            </a:r>
            <a:endParaRPr b="0" lang="de-DE" sz="2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47" name="Shape 4"/>
          <p:cNvSpPr/>
          <p:nvPr/>
        </p:nvSpPr>
        <p:spPr>
          <a:xfrm>
            <a:off x="2599920" y="3667680"/>
            <a:ext cx="11042640" cy="14400"/>
          </a:xfrm>
          <a:prstGeom prst="roundRect">
            <a:avLst>
              <a:gd name="adj" fmla="val 680244"/>
            </a:avLst>
          </a:prstGeom>
          <a:solidFill>
            <a:srgbClr val="194a9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-34560" bIns="-34560" anchor="t">
            <a:noAutofit/>
          </a:bodyPr>
          <a:p>
            <a:pPr>
              <a:lnSpc>
                <a:spcPct val="100000"/>
              </a:lnSpc>
            </a:pPr>
            <a:endParaRPr b="0" lang="de-DE" sz="1800" strike="noStrike" u="none">
              <a:solidFill>
                <a:srgbClr val="ffffff"/>
              </a:solidFill>
              <a:uFillTx/>
              <a:latin typeface="Arial"/>
              <a:ea typeface="Arial"/>
            </a:endParaRPr>
          </a:p>
        </p:txBody>
      </p:sp>
      <p:sp>
        <p:nvSpPr>
          <p:cNvPr id="148" name="Shape 5"/>
          <p:cNvSpPr/>
          <p:nvPr/>
        </p:nvSpPr>
        <p:spPr>
          <a:xfrm>
            <a:off x="863640" y="3806280"/>
            <a:ext cx="3224880" cy="878400"/>
          </a:xfrm>
          <a:prstGeom prst="roundRect">
            <a:avLst>
              <a:gd name="adj" fmla="val 11792"/>
            </a:avLst>
          </a:prstGeom>
          <a:solidFill>
            <a:srgbClr val="003180"/>
          </a:solidFill>
          <a:ln w="15240">
            <a:solidFill>
              <a:srgbClr val="194a9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de-DE" sz="1800" strike="noStrike" u="none">
              <a:solidFill>
                <a:srgbClr val="ffffff"/>
              </a:solidFill>
              <a:uFillTx/>
              <a:latin typeface="Arial"/>
              <a:ea typeface="Arial"/>
            </a:endParaRPr>
          </a:p>
        </p:txBody>
      </p:sp>
      <p:sp>
        <p:nvSpPr>
          <p:cNvPr id="149" name="Text 6"/>
          <p:cNvSpPr/>
          <p:nvPr/>
        </p:nvSpPr>
        <p:spPr>
          <a:xfrm>
            <a:off x="1125720" y="3999240"/>
            <a:ext cx="183960" cy="492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3849"/>
              </a:lnSpc>
              <a:tabLst>
                <a:tab algn="l" pos="0"/>
              </a:tabLst>
            </a:pPr>
            <a:r>
              <a:rPr b="0" lang="en-US" sz="2400" strike="noStrike" u="none">
                <a:solidFill>
                  <a:srgbClr val="e2e6e9"/>
                </a:solidFill>
                <a:uFillTx/>
                <a:latin typeface="Merriweather"/>
                <a:ea typeface="Merriweather"/>
              </a:rPr>
              <a:t>2</a:t>
            </a:r>
            <a:endParaRPr b="0" lang="de-DE" sz="2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50" name="Text 7"/>
          <p:cNvSpPr/>
          <p:nvPr/>
        </p:nvSpPr>
        <p:spPr>
          <a:xfrm>
            <a:off x="4336200" y="4053240"/>
            <a:ext cx="5681160" cy="384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999"/>
              </a:lnSpc>
              <a:tabLst>
                <a:tab algn="l" pos="0"/>
              </a:tabLst>
            </a:pPr>
            <a:r>
              <a:rPr b="0" lang="en-US" sz="2400" strike="noStrike" u="none">
                <a:solidFill>
                  <a:srgbClr val="e2e6e9"/>
                </a:solidFill>
                <a:uFillTx/>
                <a:latin typeface="Merriweather"/>
                <a:ea typeface="Merriweather"/>
              </a:rPr>
              <a:t>Develop dynamic time-slot modeling</a:t>
            </a:r>
            <a:endParaRPr b="0" lang="de-DE" sz="2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51" name="Shape 8"/>
          <p:cNvSpPr/>
          <p:nvPr/>
        </p:nvSpPr>
        <p:spPr>
          <a:xfrm>
            <a:off x="4212720" y="4670280"/>
            <a:ext cx="9429840" cy="14400"/>
          </a:xfrm>
          <a:prstGeom prst="roundRect">
            <a:avLst>
              <a:gd name="adj" fmla="val 680244"/>
            </a:avLst>
          </a:prstGeom>
          <a:solidFill>
            <a:srgbClr val="194a9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-34560" bIns="-34560" anchor="t">
            <a:noAutofit/>
          </a:bodyPr>
          <a:p>
            <a:pPr>
              <a:lnSpc>
                <a:spcPct val="100000"/>
              </a:lnSpc>
            </a:pPr>
            <a:endParaRPr b="0" lang="de-DE" sz="1800" strike="noStrike" u="none">
              <a:solidFill>
                <a:srgbClr val="ffffff"/>
              </a:solidFill>
              <a:uFillTx/>
              <a:latin typeface="Arial"/>
              <a:ea typeface="Arial"/>
            </a:endParaRPr>
          </a:p>
        </p:txBody>
      </p:sp>
      <p:sp>
        <p:nvSpPr>
          <p:cNvPr id="152" name="Shape 9"/>
          <p:cNvSpPr/>
          <p:nvPr/>
        </p:nvSpPr>
        <p:spPr>
          <a:xfrm>
            <a:off x="863640" y="4808880"/>
            <a:ext cx="4837680" cy="878400"/>
          </a:xfrm>
          <a:prstGeom prst="roundRect">
            <a:avLst>
              <a:gd name="adj" fmla="val 11792"/>
            </a:avLst>
          </a:prstGeom>
          <a:solidFill>
            <a:srgbClr val="003180"/>
          </a:solidFill>
          <a:ln w="15240">
            <a:solidFill>
              <a:srgbClr val="194a9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de-DE" sz="1800" strike="noStrike" u="none">
              <a:solidFill>
                <a:srgbClr val="ffffff"/>
              </a:solidFill>
              <a:uFillTx/>
              <a:latin typeface="Arial"/>
              <a:ea typeface="Arial"/>
            </a:endParaRPr>
          </a:p>
        </p:txBody>
      </p:sp>
      <p:sp>
        <p:nvSpPr>
          <p:cNvPr id="153" name="Text 10"/>
          <p:cNvSpPr/>
          <p:nvPr/>
        </p:nvSpPr>
        <p:spPr>
          <a:xfrm>
            <a:off x="1125720" y="5001840"/>
            <a:ext cx="172080" cy="492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3849"/>
              </a:lnSpc>
              <a:tabLst>
                <a:tab algn="l" pos="0"/>
              </a:tabLst>
            </a:pPr>
            <a:r>
              <a:rPr b="0" lang="en-US" sz="2400" strike="noStrike" u="none">
                <a:solidFill>
                  <a:srgbClr val="e2e6e9"/>
                </a:solidFill>
                <a:uFillTx/>
                <a:latin typeface="Merriweather"/>
                <a:ea typeface="Merriweather"/>
              </a:rPr>
              <a:t>3</a:t>
            </a:r>
            <a:endParaRPr b="0" lang="de-DE" sz="2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54" name="Text 11"/>
          <p:cNvSpPr/>
          <p:nvPr/>
        </p:nvSpPr>
        <p:spPr>
          <a:xfrm>
            <a:off x="5949000" y="5055840"/>
            <a:ext cx="4755960" cy="384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999"/>
              </a:lnSpc>
              <a:tabLst>
                <a:tab algn="l" pos="0"/>
              </a:tabLst>
            </a:pPr>
            <a:r>
              <a:rPr b="0" lang="en-US" sz="2400" strike="noStrike" u="none">
                <a:solidFill>
                  <a:srgbClr val="e2e6e9"/>
                </a:solidFill>
                <a:uFillTx/>
                <a:latin typeface="Merriweather"/>
                <a:ea typeface="Merriweather"/>
              </a:rPr>
              <a:t>Incorporate additional features</a:t>
            </a:r>
            <a:endParaRPr b="0" lang="de-DE" sz="2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55" name="Shape 12"/>
          <p:cNvSpPr/>
          <p:nvPr/>
        </p:nvSpPr>
        <p:spPr>
          <a:xfrm>
            <a:off x="5825520" y="5672880"/>
            <a:ext cx="7817040" cy="14400"/>
          </a:xfrm>
          <a:prstGeom prst="roundRect">
            <a:avLst>
              <a:gd name="adj" fmla="val 680244"/>
            </a:avLst>
          </a:prstGeom>
          <a:solidFill>
            <a:srgbClr val="194a9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-34560" bIns="-34560" anchor="t">
            <a:noAutofit/>
          </a:bodyPr>
          <a:p>
            <a:pPr>
              <a:lnSpc>
                <a:spcPct val="100000"/>
              </a:lnSpc>
            </a:pPr>
            <a:endParaRPr b="0" lang="de-DE" sz="1800" strike="noStrike" u="none">
              <a:solidFill>
                <a:srgbClr val="ffffff"/>
              </a:solidFill>
              <a:uFillTx/>
              <a:latin typeface="Arial"/>
              <a:ea typeface="Arial"/>
            </a:endParaRPr>
          </a:p>
        </p:txBody>
      </p:sp>
      <p:sp>
        <p:nvSpPr>
          <p:cNvPr id="156" name="Shape 13"/>
          <p:cNvSpPr/>
          <p:nvPr/>
        </p:nvSpPr>
        <p:spPr>
          <a:xfrm>
            <a:off x="863640" y="5811480"/>
            <a:ext cx="6450840" cy="878400"/>
          </a:xfrm>
          <a:prstGeom prst="roundRect">
            <a:avLst>
              <a:gd name="adj" fmla="val 11792"/>
            </a:avLst>
          </a:prstGeom>
          <a:solidFill>
            <a:srgbClr val="003180"/>
          </a:solidFill>
          <a:ln w="15240">
            <a:solidFill>
              <a:srgbClr val="194a9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de-DE" sz="1800" strike="noStrike" u="none">
              <a:solidFill>
                <a:srgbClr val="ffffff"/>
              </a:solidFill>
              <a:uFillTx/>
              <a:latin typeface="Arial"/>
              <a:ea typeface="Arial"/>
            </a:endParaRPr>
          </a:p>
        </p:txBody>
      </p:sp>
      <p:sp>
        <p:nvSpPr>
          <p:cNvPr id="157" name="Text 14"/>
          <p:cNvSpPr/>
          <p:nvPr/>
        </p:nvSpPr>
        <p:spPr>
          <a:xfrm>
            <a:off x="1125720" y="6004080"/>
            <a:ext cx="198000" cy="492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3849"/>
              </a:lnSpc>
              <a:tabLst>
                <a:tab algn="l" pos="0"/>
              </a:tabLst>
            </a:pPr>
            <a:r>
              <a:rPr b="0" lang="en-US" sz="2400" strike="noStrike" u="none">
                <a:solidFill>
                  <a:srgbClr val="e2e6e9"/>
                </a:solidFill>
                <a:uFillTx/>
                <a:latin typeface="Merriweather"/>
                <a:ea typeface="Merriweather"/>
              </a:rPr>
              <a:t>4</a:t>
            </a:r>
            <a:endParaRPr b="0" lang="de-DE" sz="2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58" name="Text 15"/>
          <p:cNvSpPr/>
          <p:nvPr/>
        </p:nvSpPr>
        <p:spPr>
          <a:xfrm>
            <a:off x="7562160" y="6058080"/>
            <a:ext cx="3956760" cy="384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999"/>
              </a:lnSpc>
              <a:tabLst>
                <a:tab algn="l" pos="0"/>
              </a:tabLst>
            </a:pPr>
            <a:r>
              <a:rPr b="0" lang="en-US" sz="2400" strike="noStrike" u="none">
                <a:solidFill>
                  <a:srgbClr val="e2e6e9"/>
                </a:solidFill>
                <a:uFillTx/>
                <a:latin typeface="Merriweather"/>
                <a:ea typeface="Merriweather"/>
              </a:rPr>
              <a:t>Predict vessel movements</a:t>
            </a:r>
            <a:endParaRPr b="0" lang="de-DE" sz="2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159" name="" descr=""/>
          <p:cNvPicPr/>
          <p:nvPr/>
        </p:nvPicPr>
        <p:blipFill>
          <a:blip r:embed="rId1"/>
          <a:stretch/>
        </p:blipFill>
        <p:spPr>
          <a:xfrm>
            <a:off x="12780000" y="7740360"/>
            <a:ext cx="1799640" cy="37080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Text 0"/>
          <p:cNvSpPr/>
          <p:nvPr/>
        </p:nvSpPr>
        <p:spPr>
          <a:xfrm>
            <a:off x="863640" y="1539000"/>
            <a:ext cx="4142160" cy="77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6049"/>
              </a:lnSpc>
              <a:tabLst>
                <a:tab algn="l" pos="0"/>
              </a:tabLst>
            </a:pPr>
            <a:r>
              <a:rPr b="0" lang="de-DE" sz="4850" strike="noStrike" u="none">
                <a:solidFill>
                  <a:srgbClr val="ffffff"/>
                </a:solidFill>
                <a:uFillTx/>
                <a:latin typeface="Arial"/>
                <a:ea typeface="Arial"/>
              </a:rPr>
              <a:t>Image Sources</a:t>
            </a:r>
            <a:endParaRPr b="0" lang="de-DE" sz="485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61" name="Text 3"/>
          <p:cNvSpPr/>
          <p:nvPr/>
        </p:nvSpPr>
        <p:spPr>
          <a:xfrm>
            <a:off x="272880" y="3060000"/>
            <a:ext cx="14357520" cy="1440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999"/>
              </a:lnSpc>
              <a:tabLst>
                <a:tab algn="l" pos="0"/>
              </a:tabLst>
            </a:pPr>
            <a:r>
              <a:rPr b="0" lang="en-US" sz="1600" strike="noStrike" u="none">
                <a:solidFill>
                  <a:srgbClr val="e2e6e9"/>
                </a:solidFill>
                <a:uFillTx/>
                <a:latin typeface="Merriweather"/>
                <a:ea typeface="Merriweather"/>
              </a:rPr>
              <a:t>Introduction Slide: </a:t>
            </a:r>
            <a:endParaRPr b="0" lang="de-DE" sz="1600" strike="noStrike" u="none">
              <a:solidFill>
                <a:srgbClr val="ffffff"/>
              </a:solidFill>
              <a:uFillTx/>
              <a:latin typeface="Arial"/>
            </a:endParaRPr>
          </a:p>
          <a:p>
            <a:pPr>
              <a:lnSpc>
                <a:spcPts val="2999"/>
              </a:lnSpc>
              <a:tabLst>
                <a:tab algn="l" pos="0"/>
              </a:tabLst>
            </a:pPr>
            <a:r>
              <a:rPr b="0" lang="de-DE" sz="1600" strike="noStrike" u="none">
                <a:solidFill>
                  <a:srgbClr val="e2e6e9"/>
                </a:solidFill>
                <a:uFillTx/>
                <a:latin typeface="Merriweather"/>
                <a:ea typeface="Merriweather"/>
              </a:rPr>
              <a:t>1: </a:t>
            </a:r>
            <a:r>
              <a:rPr b="0" lang="de-DE" sz="1600" strike="noStrike" u="none">
                <a:solidFill>
                  <a:srgbClr val="ffffff"/>
                </a:solidFill>
                <a:uFillTx/>
                <a:latin typeface="Merriweather"/>
                <a:ea typeface="Merriweather"/>
              </a:rPr>
              <a:t>https://2.bp.blogspot.com/-QYefxeGt3QE/V3fL</a:t>
            </a:r>
            <a:r>
              <a:rPr b="0" lang="de-DE" sz="1600" strike="noStrike" u="none">
                <a:solidFill>
                  <a:srgbClr val="e2e6e9"/>
                </a:solidFill>
                <a:uFillTx/>
                <a:latin typeface="Merriweather"/>
                <a:ea typeface="Merriweather"/>
              </a:rPr>
              <a:t>HG7Bz_I/AAAAAAAAAGU/5CVK-aRw9nMmDivAB7Udm01jBJnz7x5OwCLcB/s1600/ecdis.jpg</a:t>
            </a:r>
            <a:endParaRPr b="0" lang="de-DE" sz="1600" strike="noStrike" u="none">
              <a:solidFill>
                <a:srgbClr val="ffffff"/>
              </a:solidFill>
              <a:uFillTx/>
              <a:latin typeface="Arial"/>
            </a:endParaRPr>
          </a:p>
          <a:p>
            <a:pPr>
              <a:lnSpc>
                <a:spcPts val="2999"/>
              </a:lnSpc>
              <a:tabLst>
                <a:tab algn="l" pos="0"/>
              </a:tabLst>
            </a:pPr>
            <a:r>
              <a:rPr b="0" lang="de-DE" sz="1600" strike="noStrike" u="none">
                <a:solidFill>
                  <a:srgbClr val="e2e6e9"/>
                </a:solidFill>
                <a:uFillTx/>
                <a:latin typeface="Merriweather"/>
                <a:ea typeface="Merriweather"/>
              </a:rPr>
              <a:t>2: https://upload.wikimedia.org/wikipedia/commons/thumb/2/2e/526C0940.jpg/640px-526C0940.jpg</a:t>
            </a:r>
            <a:endParaRPr b="0" lang="de-DE" sz="1600" strike="noStrike" u="none">
              <a:solidFill>
                <a:srgbClr val="ffffff"/>
              </a:solidFill>
              <a:uFillTx/>
              <a:latin typeface="Arial"/>
            </a:endParaRPr>
          </a:p>
          <a:p>
            <a:pPr>
              <a:lnSpc>
                <a:spcPts val="2999"/>
              </a:lnSpc>
              <a:tabLst>
                <a:tab algn="l" pos="0"/>
              </a:tabLst>
            </a:pPr>
            <a:r>
              <a:rPr b="0" lang="de-DE" sz="1600" strike="noStrike" u="none">
                <a:solidFill>
                  <a:srgbClr val="e2e6e9"/>
                </a:solidFill>
                <a:uFillTx/>
                <a:latin typeface="Merriweather"/>
                <a:ea typeface="Merriweather"/>
              </a:rPr>
              <a:t>3:</a:t>
            </a:r>
            <a:endParaRPr b="0" lang="de-DE" sz="16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162" name="" descr=""/>
          <p:cNvPicPr/>
          <p:nvPr/>
        </p:nvPicPr>
        <p:blipFill>
          <a:blip r:embed="rId1"/>
          <a:stretch/>
        </p:blipFill>
        <p:spPr>
          <a:xfrm>
            <a:off x="12780000" y="7740360"/>
            <a:ext cx="1799640" cy="37080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 0"/>
          <p:cNvSpPr/>
          <p:nvPr/>
        </p:nvSpPr>
        <p:spPr>
          <a:xfrm>
            <a:off x="863640" y="763920"/>
            <a:ext cx="617004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6049"/>
              </a:lnSpc>
              <a:tabLst>
                <a:tab algn="l" pos="0"/>
              </a:tabLst>
            </a:pPr>
            <a:r>
              <a:rPr b="0" lang="en-US" sz="4850" strike="noStrike" u="none">
                <a:solidFill>
                  <a:srgbClr val="f5f0f0"/>
                </a:solidFill>
                <a:uFillTx/>
                <a:latin typeface="Merriweather"/>
                <a:ea typeface="Merriweather"/>
              </a:rPr>
              <a:t>Introduction</a:t>
            </a:r>
            <a:endParaRPr b="0" lang="de-DE" sz="485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51" name="Text 1"/>
          <p:cNvSpPr/>
          <p:nvPr/>
        </p:nvSpPr>
        <p:spPr>
          <a:xfrm>
            <a:off x="863640" y="2152440"/>
            <a:ext cx="4996800" cy="384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999"/>
              </a:lnSpc>
              <a:tabLst>
                <a:tab algn="l" pos="0"/>
              </a:tabLst>
            </a:pPr>
            <a:r>
              <a:rPr b="0" lang="en-US" sz="2400" strike="noStrike" u="none">
                <a:solidFill>
                  <a:srgbClr val="f5f0f0"/>
                </a:solidFill>
                <a:uFillTx/>
                <a:latin typeface="Merriweather"/>
                <a:ea typeface="Merriweather"/>
              </a:rPr>
              <a:t>AIS Data for Vessel Classification</a:t>
            </a:r>
            <a:endParaRPr b="0" lang="de-DE" sz="2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52" name="Text 2"/>
          <p:cNvSpPr/>
          <p:nvPr/>
        </p:nvSpPr>
        <p:spPr>
          <a:xfrm>
            <a:off x="863640" y="2784600"/>
            <a:ext cx="6149520" cy="171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3101"/>
              </a:lnSpc>
              <a:tabLst>
                <a:tab algn="l" pos="0"/>
              </a:tabLst>
            </a:pPr>
            <a:r>
              <a:rPr b="0" lang="en-US" sz="1900" strike="noStrike" u="none">
                <a:solidFill>
                  <a:srgbClr val="e2e6e9"/>
                </a:solidFill>
                <a:uFillTx/>
                <a:latin typeface="Merriweather"/>
                <a:ea typeface="Merriweather"/>
              </a:rPr>
              <a:t>Purpose: Train models to predict and analyze vessel behavior using large quantities of AIS data. Tasks include status prediction, path forecasting, and movement analysis.</a:t>
            </a:r>
            <a:endParaRPr b="0" lang="de-DE" sz="1900" strike="noStrike" u="none">
              <a:solidFill>
                <a:srgbClr val="ffffff"/>
              </a:solidFill>
              <a:uFillTx/>
              <a:latin typeface="Arial"/>
            </a:endParaRPr>
          </a:p>
          <a:p>
            <a:pPr>
              <a:lnSpc>
                <a:spcPts val="3101"/>
              </a:lnSpc>
              <a:tabLst>
                <a:tab algn="l" pos="0"/>
              </a:tabLst>
            </a:pPr>
            <a:endParaRPr b="0" lang="de-DE" sz="19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53" name="Text 3"/>
          <p:cNvSpPr/>
          <p:nvPr/>
        </p:nvSpPr>
        <p:spPr>
          <a:xfrm>
            <a:off x="7624080" y="2152440"/>
            <a:ext cx="3084840" cy="384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999"/>
              </a:lnSpc>
              <a:tabLst>
                <a:tab algn="l" pos="0"/>
              </a:tabLst>
            </a:pPr>
            <a:r>
              <a:rPr b="0" lang="en-US" sz="2400" strike="noStrike" u="none">
                <a:solidFill>
                  <a:srgbClr val="f5f0f0"/>
                </a:solidFill>
                <a:uFillTx/>
                <a:latin typeface="Merriweather"/>
                <a:ea typeface="Merriweather"/>
              </a:rPr>
              <a:t>Applications</a:t>
            </a:r>
            <a:endParaRPr b="0" lang="de-DE" sz="2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54" name="Text 4"/>
          <p:cNvSpPr/>
          <p:nvPr/>
        </p:nvSpPr>
        <p:spPr>
          <a:xfrm>
            <a:off x="7624080" y="2784600"/>
            <a:ext cx="6149520" cy="1578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3101"/>
              </a:lnSpc>
              <a:tabLst>
                <a:tab algn="l" pos="0"/>
              </a:tabLst>
            </a:pPr>
            <a:r>
              <a:rPr b="0" lang="en-US" sz="1900" strike="noStrike" u="none">
                <a:solidFill>
                  <a:srgbClr val="e2e6e9"/>
                </a:solidFill>
                <a:uFillTx/>
                <a:latin typeface="Merriweather"/>
                <a:ea typeface="Merriweather"/>
              </a:rPr>
              <a:t>Applications: Safety/security (e.g., illegal fishing detection, early warnings) Providing insights for mariners Simulating realistic vessel behavior in traffic models.</a:t>
            </a:r>
            <a:endParaRPr b="0" lang="de-DE" sz="19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55" name="" descr=""/>
          <p:cNvPicPr/>
          <p:nvPr/>
        </p:nvPicPr>
        <p:blipFill>
          <a:blip r:embed="rId1"/>
          <a:stretch/>
        </p:blipFill>
        <p:spPr>
          <a:xfrm>
            <a:off x="12780000" y="7740360"/>
            <a:ext cx="1799640" cy="3708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6" name="" descr=""/>
          <p:cNvPicPr/>
          <p:nvPr/>
        </p:nvPicPr>
        <p:blipFill>
          <a:blip r:embed="rId2"/>
          <a:stretch/>
        </p:blipFill>
        <p:spPr>
          <a:xfrm>
            <a:off x="731880" y="5241600"/>
            <a:ext cx="3889080" cy="27806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7" name="" descr=""/>
          <p:cNvPicPr/>
          <p:nvPr/>
        </p:nvPicPr>
        <p:blipFill>
          <a:blip r:embed="rId3"/>
          <a:stretch/>
        </p:blipFill>
        <p:spPr>
          <a:xfrm>
            <a:off x="5327640" y="5270400"/>
            <a:ext cx="4032360" cy="26902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8" name="" descr=""/>
          <p:cNvPicPr/>
          <p:nvPr/>
        </p:nvPicPr>
        <p:blipFill>
          <a:blip r:embed="rId4"/>
          <a:stretch/>
        </p:blipFill>
        <p:spPr>
          <a:xfrm>
            <a:off x="9720000" y="5311440"/>
            <a:ext cx="3846960" cy="27046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9" name="Text 17"/>
          <p:cNvSpPr/>
          <p:nvPr/>
        </p:nvSpPr>
        <p:spPr>
          <a:xfrm>
            <a:off x="1440000" y="4500000"/>
            <a:ext cx="11700000" cy="540000"/>
          </a:xfrm>
          <a:prstGeom prst="rect">
            <a:avLst/>
          </a:prstGeom>
          <a:noFill/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3101"/>
              </a:lnSpc>
              <a:tabLst>
                <a:tab algn="l" pos="0"/>
              </a:tabLst>
            </a:pPr>
            <a:r>
              <a:rPr b="1" lang="en-US" sz="1900" strike="noStrike" u="none">
                <a:solidFill>
                  <a:srgbClr val="e2e6e9"/>
                </a:solidFill>
                <a:uFillTx/>
                <a:latin typeface="Merriweather"/>
                <a:ea typeface="Merriweather"/>
              </a:rPr>
              <a:t>Focus in this project: Binary classification between fishing and underway using engine. </a:t>
            </a:r>
            <a:endParaRPr b="1" lang="de-DE" sz="1900" strike="noStrike" u="none">
              <a:solidFill>
                <a:srgbClr val="ffffff"/>
              </a:solidFill>
              <a:uFillTx/>
              <a:latin typeface="Arial"/>
            </a:endParaRPr>
          </a:p>
          <a:p>
            <a:pPr>
              <a:lnSpc>
                <a:spcPts val="3101"/>
              </a:lnSpc>
              <a:tabLst>
                <a:tab algn="l" pos="0"/>
              </a:tabLst>
            </a:pPr>
            <a:endParaRPr b="1" lang="de-DE" sz="19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60" name="Text 18"/>
          <p:cNvSpPr/>
          <p:nvPr/>
        </p:nvSpPr>
        <p:spPr>
          <a:xfrm>
            <a:off x="863280" y="2784600"/>
            <a:ext cx="6149520" cy="171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3101"/>
              </a:lnSpc>
              <a:tabLst>
                <a:tab algn="l" pos="0"/>
              </a:tabLst>
            </a:pPr>
            <a:r>
              <a:rPr b="0" lang="en-US" sz="1900" strike="noStrike" u="none">
                <a:solidFill>
                  <a:srgbClr val="e2e6e9"/>
                </a:solidFill>
                <a:uFillTx/>
                <a:latin typeface="Merriweather"/>
                <a:ea typeface="Merriweather"/>
              </a:rPr>
              <a:t>Purpose: Train models to predict and analyze vessel behavior using large quantities of AIS data. Tasks include status prediction, path forecasting, and movement analysis.</a:t>
            </a:r>
            <a:endParaRPr b="0" lang="de-DE" sz="1900" strike="noStrike" u="none">
              <a:solidFill>
                <a:srgbClr val="ffffff"/>
              </a:solidFill>
              <a:uFillTx/>
              <a:latin typeface="Arial"/>
            </a:endParaRPr>
          </a:p>
          <a:p>
            <a:pPr>
              <a:lnSpc>
                <a:spcPts val="3101"/>
              </a:lnSpc>
              <a:tabLst>
                <a:tab algn="l" pos="0"/>
              </a:tabLst>
            </a:pPr>
            <a:endParaRPr b="0" lang="de-DE" sz="19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61" name="Text 19"/>
          <p:cNvSpPr/>
          <p:nvPr/>
        </p:nvSpPr>
        <p:spPr>
          <a:xfrm>
            <a:off x="863280" y="2784600"/>
            <a:ext cx="6149520" cy="171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3101"/>
              </a:lnSpc>
              <a:tabLst>
                <a:tab algn="l" pos="0"/>
              </a:tabLst>
            </a:pPr>
            <a:r>
              <a:rPr b="0" lang="en-US" sz="1900" strike="noStrike" u="none">
                <a:solidFill>
                  <a:srgbClr val="e2e6e9"/>
                </a:solidFill>
                <a:uFillTx/>
                <a:latin typeface="Merriweather"/>
                <a:ea typeface="Merriweather"/>
              </a:rPr>
              <a:t>Purpose: Train models to predict and analyze vessel behavior using large quantities of AIS data. Tasks include status prediction, path forecasting, and movement analysis.</a:t>
            </a:r>
            <a:endParaRPr b="0" lang="de-DE" sz="1900" strike="noStrike" u="none">
              <a:solidFill>
                <a:srgbClr val="ffffff"/>
              </a:solidFill>
              <a:uFillTx/>
              <a:latin typeface="Arial"/>
            </a:endParaRPr>
          </a:p>
          <a:p>
            <a:pPr>
              <a:lnSpc>
                <a:spcPts val="3101"/>
              </a:lnSpc>
              <a:tabLst>
                <a:tab algn="l" pos="0"/>
              </a:tabLst>
            </a:pPr>
            <a:endParaRPr b="0" lang="de-DE" sz="19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5485680" cy="82288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63" name="Text 0"/>
          <p:cNvSpPr/>
          <p:nvPr/>
        </p:nvSpPr>
        <p:spPr>
          <a:xfrm>
            <a:off x="6274440" y="765000"/>
            <a:ext cx="5627880" cy="702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5499"/>
              </a:lnSpc>
              <a:tabLst>
                <a:tab algn="l" pos="0"/>
              </a:tabLst>
            </a:pPr>
            <a:r>
              <a:rPr b="0" lang="en-US" sz="4400" strike="noStrike" u="none">
                <a:solidFill>
                  <a:srgbClr val="f5f0f0"/>
                </a:solidFill>
                <a:uFillTx/>
                <a:latin typeface="Merriweather"/>
                <a:ea typeface="Merriweather"/>
              </a:rPr>
              <a:t>Literature Review</a:t>
            </a:r>
            <a:endParaRPr b="0" lang="de-DE" sz="4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64" name="Shape 1"/>
          <p:cNvSpPr/>
          <p:nvPr/>
        </p:nvSpPr>
        <p:spPr>
          <a:xfrm>
            <a:off x="6274080" y="1620000"/>
            <a:ext cx="505800" cy="505800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7620">
            <a:solidFill>
              <a:srgbClr val="194a9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de-DE" sz="1800" strike="noStrike" u="none">
              <a:solidFill>
                <a:srgbClr val="ffffff"/>
              </a:solidFill>
              <a:uFillTx/>
              <a:latin typeface="Arial"/>
              <a:ea typeface="Arial"/>
            </a:endParaRPr>
          </a:p>
        </p:txBody>
      </p:sp>
      <p:sp>
        <p:nvSpPr>
          <p:cNvPr id="65" name="Text 2"/>
          <p:cNvSpPr/>
          <p:nvPr/>
        </p:nvSpPr>
        <p:spPr>
          <a:xfrm>
            <a:off x="6453000" y="1704240"/>
            <a:ext cx="147960" cy="336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2650"/>
              </a:lnSpc>
              <a:tabLst>
                <a:tab algn="l" pos="0"/>
              </a:tabLst>
            </a:pPr>
            <a:r>
              <a:rPr b="0" lang="en-US" sz="2650" strike="noStrike" u="none">
                <a:solidFill>
                  <a:srgbClr val="e2e6e9"/>
                </a:solidFill>
                <a:uFillTx/>
                <a:latin typeface="Merriweather"/>
                <a:ea typeface="Merriweather"/>
              </a:rPr>
              <a:t>1</a:t>
            </a:r>
            <a:endParaRPr b="0" lang="de-DE" sz="265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66" name="Text 3"/>
          <p:cNvSpPr/>
          <p:nvPr/>
        </p:nvSpPr>
        <p:spPr>
          <a:xfrm>
            <a:off x="7005600" y="1620000"/>
            <a:ext cx="2939400" cy="70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0" lang="en-US" sz="2200" strike="noStrike" u="none">
                <a:solidFill>
                  <a:srgbClr val="e2e6e9"/>
                </a:solidFill>
                <a:uFillTx/>
                <a:latin typeface="Merriweather"/>
                <a:ea typeface="Merriweather"/>
              </a:rPr>
              <a:t>Kaggle - AI in Maritime Industry</a:t>
            </a:r>
            <a:endParaRPr b="0" lang="de-DE" sz="22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67" name="Text 4"/>
          <p:cNvSpPr/>
          <p:nvPr/>
        </p:nvSpPr>
        <p:spPr>
          <a:xfrm>
            <a:off x="7005600" y="2458800"/>
            <a:ext cx="2939400" cy="2520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01"/>
              </a:lnSpc>
              <a:tabLst>
                <a:tab algn="l" pos="0"/>
              </a:tabLst>
            </a:pPr>
            <a:r>
              <a:rPr b="0" lang="en-US" sz="1750" strike="noStrike" u="none">
                <a:solidFill>
                  <a:srgbClr val="e2e6e9"/>
                </a:solidFill>
                <a:uFillTx/>
                <a:latin typeface="Merriweather"/>
                <a:ea typeface="Merriweather"/>
              </a:rPr>
              <a:t>Predict ship types using AIS data. Methods include EDA, feature engineering, and LightGBM. Key insight: AIS data preprocessing and feature selection.</a:t>
            </a:r>
            <a:endParaRPr b="0" lang="de-DE" sz="175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68" name="Shape 5"/>
          <p:cNvSpPr/>
          <p:nvPr/>
        </p:nvSpPr>
        <p:spPr>
          <a:xfrm>
            <a:off x="10170720" y="1620000"/>
            <a:ext cx="505800" cy="505800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7620">
            <a:solidFill>
              <a:srgbClr val="194a9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de-DE" sz="1800" strike="noStrike" u="none">
              <a:solidFill>
                <a:srgbClr val="ffffff"/>
              </a:solidFill>
              <a:uFillTx/>
              <a:latin typeface="Arial"/>
              <a:ea typeface="Arial"/>
            </a:endParaRPr>
          </a:p>
        </p:txBody>
      </p:sp>
      <p:sp>
        <p:nvSpPr>
          <p:cNvPr id="69" name="Text 6"/>
          <p:cNvSpPr/>
          <p:nvPr/>
        </p:nvSpPr>
        <p:spPr>
          <a:xfrm>
            <a:off x="10323000" y="1704240"/>
            <a:ext cx="201240" cy="336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2650"/>
              </a:lnSpc>
              <a:tabLst>
                <a:tab algn="l" pos="0"/>
              </a:tabLst>
            </a:pPr>
            <a:r>
              <a:rPr b="0" lang="en-US" sz="2650" strike="noStrike" u="none">
                <a:solidFill>
                  <a:srgbClr val="e2e6e9"/>
                </a:solidFill>
                <a:uFillTx/>
                <a:latin typeface="Merriweather"/>
                <a:ea typeface="Merriweather"/>
              </a:rPr>
              <a:t>2</a:t>
            </a:r>
            <a:endParaRPr b="0" lang="de-DE" sz="265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70" name="Text 7"/>
          <p:cNvSpPr/>
          <p:nvPr/>
        </p:nvSpPr>
        <p:spPr>
          <a:xfrm>
            <a:off x="10902240" y="1620000"/>
            <a:ext cx="2939400" cy="70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0" lang="en-US" sz="2200" strike="noStrike" u="none">
                <a:solidFill>
                  <a:srgbClr val="e2e6e9"/>
                </a:solidFill>
                <a:uFillTx/>
                <a:latin typeface="Merriweather"/>
                <a:ea typeface="Merriweather"/>
              </a:rPr>
              <a:t>Article - Ship Behavior Prediction</a:t>
            </a:r>
            <a:endParaRPr b="0" lang="de-DE" sz="22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71" name="Text 8"/>
          <p:cNvSpPr/>
          <p:nvPr/>
        </p:nvSpPr>
        <p:spPr>
          <a:xfrm>
            <a:off x="10902240" y="2458800"/>
            <a:ext cx="2939400" cy="2160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01"/>
              </a:lnSpc>
              <a:tabLst>
                <a:tab algn="l" pos="0"/>
              </a:tabLst>
            </a:pPr>
            <a:r>
              <a:rPr b="0" lang="en-US" sz="1750" strike="noStrike" u="none">
                <a:solidFill>
                  <a:srgbClr val="e2e6e9"/>
                </a:solidFill>
                <a:uFillTx/>
                <a:latin typeface="Merriweather"/>
                <a:ea typeface="Merriweather"/>
              </a:rPr>
              <a:t>Predict trajectories with VRAE and sequence-to-sequence models. Key insight: Localized clustering improves predictive accuracy.</a:t>
            </a:r>
            <a:endParaRPr b="0" lang="de-DE" sz="175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72" name="Shape 9"/>
          <p:cNvSpPr/>
          <p:nvPr/>
        </p:nvSpPr>
        <p:spPr>
          <a:xfrm>
            <a:off x="6274080" y="5140800"/>
            <a:ext cx="505800" cy="505800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7620">
            <a:solidFill>
              <a:srgbClr val="194a9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de-DE" sz="1800" strike="noStrike" u="none">
              <a:solidFill>
                <a:srgbClr val="ffffff"/>
              </a:solidFill>
              <a:uFillTx/>
              <a:latin typeface="Arial"/>
              <a:ea typeface="Arial"/>
            </a:endParaRPr>
          </a:p>
        </p:txBody>
      </p:sp>
      <p:sp>
        <p:nvSpPr>
          <p:cNvPr id="73" name="Text 10"/>
          <p:cNvSpPr/>
          <p:nvPr/>
        </p:nvSpPr>
        <p:spPr>
          <a:xfrm>
            <a:off x="6432840" y="5225400"/>
            <a:ext cx="188280" cy="336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2650"/>
              </a:lnSpc>
              <a:tabLst>
                <a:tab algn="l" pos="0"/>
              </a:tabLst>
            </a:pPr>
            <a:r>
              <a:rPr b="0" lang="en-US" sz="2650" strike="noStrike" u="none">
                <a:solidFill>
                  <a:srgbClr val="e2e6e9"/>
                </a:solidFill>
                <a:uFillTx/>
                <a:latin typeface="Merriweather"/>
                <a:ea typeface="Merriweather"/>
              </a:rPr>
              <a:t>3</a:t>
            </a:r>
            <a:endParaRPr b="0" lang="de-DE" sz="265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74" name="Text 11"/>
          <p:cNvSpPr/>
          <p:nvPr/>
        </p:nvSpPr>
        <p:spPr>
          <a:xfrm>
            <a:off x="7005600" y="5140800"/>
            <a:ext cx="4262400" cy="351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0" lang="en-US" sz="2200" strike="noStrike" u="none">
                <a:solidFill>
                  <a:srgbClr val="e2e6e9"/>
                </a:solidFill>
                <a:uFillTx/>
                <a:latin typeface="Merriweather"/>
                <a:ea typeface="Merriweather"/>
              </a:rPr>
              <a:t>Fishing watch - Vessel Scoring</a:t>
            </a:r>
            <a:endParaRPr b="0" lang="de-DE" sz="22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75" name="Text 12"/>
          <p:cNvSpPr/>
          <p:nvPr/>
        </p:nvSpPr>
        <p:spPr>
          <a:xfrm>
            <a:off x="7005600" y="5627880"/>
            <a:ext cx="6835680" cy="107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01"/>
              </a:lnSpc>
              <a:tabLst>
                <a:tab algn="l" pos="0"/>
              </a:tabLst>
            </a:pPr>
            <a:r>
              <a:rPr b="0" lang="en-US" sz="1750" strike="noStrike" u="none">
                <a:solidFill>
                  <a:srgbClr val="e2e6e9"/>
                </a:solidFill>
                <a:uFillTx/>
                <a:latin typeface="Merriweather"/>
                <a:ea typeface="Merriweather"/>
              </a:rPr>
              <a:t>Detect fishing activities using heuristic and ML models. Key insight: Multi-window, gear-specific models enhance detection.</a:t>
            </a:r>
            <a:endParaRPr b="0" lang="de-DE" sz="175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76" name="" descr=""/>
          <p:cNvPicPr/>
          <p:nvPr/>
        </p:nvPicPr>
        <p:blipFill>
          <a:blip r:embed="rId2"/>
          <a:stretch/>
        </p:blipFill>
        <p:spPr>
          <a:xfrm>
            <a:off x="12780000" y="7740360"/>
            <a:ext cx="1799640" cy="3708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77" name="Text 16"/>
          <p:cNvSpPr/>
          <p:nvPr/>
        </p:nvSpPr>
        <p:spPr>
          <a:xfrm>
            <a:off x="8640000" y="6840000"/>
            <a:ext cx="5935680" cy="420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01"/>
              </a:lnSpc>
              <a:tabLst>
                <a:tab algn="l" pos="0"/>
              </a:tabLst>
            </a:pPr>
            <a:r>
              <a:rPr b="0" lang="en-US" sz="1750" strike="noStrike" u="none">
                <a:solidFill>
                  <a:srgbClr val="e2e6e9"/>
                </a:solidFill>
                <a:uFillTx/>
                <a:latin typeface="Merriweather"/>
                <a:ea typeface="Merriweather"/>
              </a:rPr>
              <a:t>Please see the repository for full quotation and links.</a:t>
            </a:r>
            <a:endParaRPr b="0" lang="de-DE" sz="175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Image 0" descr="preencoded.png"/>
          <p:cNvPicPr/>
          <p:nvPr/>
        </p:nvPicPr>
        <p:blipFill>
          <a:blip r:embed="rId1"/>
          <a:stretch/>
        </p:blipFill>
        <p:spPr>
          <a:xfrm>
            <a:off x="9144000" y="0"/>
            <a:ext cx="5485680" cy="82288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79" name="Text 0"/>
          <p:cNvSpPr/>
          <p:nvPr/>
        </p:nvSpPr>
        <p:spPr>
          <a:xfrm>
            <a:off x="684720" y="707040"/>
            <a:ext cx="5570280" cy="610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4799"/>
              </a:lnSpc>
              <a:tabLst>
                <a:tab algn="l" pos="0"/>
              </a:tabLst>
            </a:pPr>
            <a:r>
              <a:rPr b="0" lang="en-US" sz="3850" strike="noStrike" u="none">
                <a:solidFill>
                  <a:srgbClr val="f5f0f0"/>
                </a:solidFill>
                <a:uFillTx/>
                <a:latin typeface="Merriweather"/>
                <a:ea typeface="Merriweather"/>
              </a:rPr>
              <a:t>Dataset Characteristics</a:t>
            </a:r>
            <a:endParaRPr b="0" lang="de-DE" sz="385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80" name="Shape 1"/>
          <p:cNvSpPr/>
          <p:nvPr/>
        </p:nvSpPr>
        <p:spPr>
          <a:xfrm>
            <a:off x="684720" y="1612080"/>
            <a:ext cx="4202640" cy="2073960"/>
          </a:xfrm>
          <a:prstGeom prst="roundRect">
            <a:avLst>
              <a:gd name="adj" fmla="val 3962"/>
            </a:avLst>
          </a:prstGeom>
          <a:solidFill>
            <a:srgbClr val="003180"/>
          </a:solidFill>
          <a:ln w="7620">
            <a:solidFill>
              <a:srgbClr val="194a9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de-DE" sz="1800" strike="noStrike" u="none">
              <a:solidFill>
                <a:srgbClr val="ffffff"/>
              </a:solidFill>
              <a:uFillTx/>
              <a:latin typeface="Arial"/>
              <a:ea typeface="Arial"/>
            </a:endParaRPr>
          </a:p>
        </p:txBody>
      </p:sp>
      <p:sp>
        <p:nvSpPr>
          <p:cNvPr id="81" name="Text 2"/>
          <p:cNvSpPr/>
          <p:nvPr/>
        </p:nvSpPr>
        <p:spPr>
          <a:xfrm>
            <a:off x="910440" y="1815480"/>
            <a:ext cx="3751920" cy="610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401"/>
              </a:lnSpc>
              <a:tabLst>
                <a:tab algn="l" pos="0"/>
              </a:tabLst>
            </a:pPr>
            <a:r>
              <a:rPr b="0" lang="en-US" sz="1900" strike="noStrike" u="none">
                <a:solidFill>
                  <a:srgbClr val="e2e6e9"/>
                </a:solidFill>
                <a:uFillTx/>
                <a:latin typeface="Merriweather"/>
                <a:ea typeface="Merriweather"/>
              </a:rPr>
              <a:t>Grouped by vessel and filtered by area</a:t>
            </a:r>
            <a:endParaRPr b="0" lang="de-DE" sz="19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82" name="Text 3"/>
          <p:cNvSpPr/>
          <p:nvPr/>
        </p:nvSpPr>
        <p:spPr>
          <a:xfrm>
            <a:off x="910440" y="2544120"/>
            <a:ext cx="3751920" cy="938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449"/>
              </a:lnSpc>
              <a:tabLst>
                <a:tab algn="l" pos="0"/>
              </a:tabLst>
            </a:pPr>
            <a:r>
              <a:rPr b="0" lang="en-US" sz="1500" strike="noStrike" u="none">
                <a:solidFill>
                  <a:srgbClr val="e2e6e9"/>
                </a:solidFill>
                <a:uFillTx/>
                <a:latin typeface="Merriweather"/>
                <a:ea typeface="Merriweather"/>
              </a:rPr>
              <a:t>Grouped by vessel and filtered by area to ensure clarity (e.g., open sea vs. anchorage areas).</a:t>
            </a:r>
            <a:endParaRPr b="0" lang="de-DE" sz="15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83" name="Shape 4"/>
          <p:cNvSpPr/>
          <p:nvPr/>
        </p:nvSpPr>
        <p:spPr>
          <a:xfrm>
            <a:off x="5105520" y="1612080"/>
            <a:ext cx="4202640" cy="2073960"/>
          </a:xfrm>
          <a:prstGeom prst="roundRect">
            <a:avLst>
              <a:gd name="adj" fmla="val 3962"/>
            </a:avLst>
          </a:prstGeom>
          <a:solidFill>
            <a:srgbClr val="003180"/>
          </a:solidFill>
          <a:ln w="7620">
            <a:solidFill>
              <a:srgbClr val="194a9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de-DE" sz="1800" strike="noStrike" u="none">
              <a:solidFill>
                <a:srgbClr val="ffffff"/>
              </a:solidFill>
              <a:uFillTx/>
              <a:latin typeface="Arial"/>
              <a:ea typeface="Arial"/>
            </a:endParaRPr>
          </a:p>
        </p:txBody>
      </p:sp>
      <p:sp>
        <p:nvSpPr>
          <p:cNvPr id="84" name="Text 5"/>
          <p:cNvSpPr/>
          <p:nvPr/>
        </p:nvSpPr>
        <p:spPr>
          <a:xfrm>
            <a:off x="5330520" y="1815480"/>
            <a:ext cx="3751920" cy="610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401"/>
              </a:lnSpc>
              <a:tabLst>
                <a:tab algn="l" pos="0"/>
              </a:tabLst>
            </a:pPr>
            <a:r>
              <a:rPr b="0" lang="en-US" sz="1900" strike="noStrike" u="none">
                <a:solidFill>
                  <a:srgbClr val="e2e6e9"/>
                </a:solidFill>
                <a:uFillTx/>
                <a:latin typeface="Merriweather"/>
                <a:ea typeface="Merriweather"/>
              </a:rPr>
              <a:t>Created time sets of equal navigational status</a:t>
            </a:r>
            <a:endParaRPr b="0" lang="de-DE" sz="19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85" name="Text 6"/>
          <p:cNvSpPr/>
          <p:nvPr/>
        </p:nvSpPr>
        <p:spPr>
          <a:xfrm>
            <a:off x="5330520" y="2544120"/>
            <a:ext cx="3751920" cy="938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449"/>
              </a:lnSpc>
              <a:tabLst>
                <a:tab algn="l" pos="0"/>
              </a:tabLst>
            </a:pPr>
            <a:r>
              <a:rPr b="0" lang="en-US" sz="1500" strike="noStrike" u="none">
                <a:solidFill>
                  <a:srgbClr val="e2e6e9"/>
                </a:solidFill>
                <a:uFillTx/>
                <a:latin typeface="Merriweather"/>
                <a:ea typeface="Merriweather"/>
              </a:rPr>
              <a:t>Created time sets of equal navigational status (e.g., 15 minutes or 2 hours).</a:t>
            </a:r>
            <a:endParaRPr b="0" lang="de-DE" sz="15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86" name="Shape 7"/>
          <p:cNvSpPr/>
          <p:nvPr/>
        </p:nvSpPr>
        <p:spPr>
          <a:xfrm>
            <a:off x="684720" y="3882240"/>
            <a:ext cx="4202640" cy="3639600"/>
          </a:xfrm>
          <a:prstGeom prst="roundRect">
            <a:avLst>
              <a:gd name="adj" fmla="val 2258"/>
            </a:avLst>
          </a:prstGeom>
          <a:solidFill>
            <a:srgbClr val="003180"/>
          </a:solidFill>
          <a:ln w="7620">
            <a:solidFill>
              <a:srgbClr val="194a9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de-DE" sz="1800" strike="noStrike" u="none">
              <a:solidFill>
                <a:srgbClr val="ffffff"/>
              </a:solidFill>
              <a:uFillTx/>
              <a:latin typeface="Arial"/>
              <a:ea typeface="Arial"/>
            </a:endParaRPr>
          </a:p>
        </p:txBody>
      </p:sp>
      <p:sp>
        <p:nvSpPr>
          <p:cNvPr id="87" name="Text 8"/>
          <p:cNvSpPr/>
          <p:nvPr/>
        </p:nvSpPr>
        <p:spPr>
          <a:xfrm>
            <a:off x="910440" y="4085640"/>
            <a:ext cx="3751920" cy="122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401"/>
              </a:lnSpc>
              <a:tabLst>
                <a:tab algn="l" pos="0"/>
              </a:tabLst>
            </a:pPr>
            <a:r>
              <a:rPr b="0" lang="en-US" sz="1900" strike="noStrike" u="none">
                <a:solidFill>
                  <a:srgbClr val="e2e6e9"/>
                </a:solidFill>
                <a:uFillTx/>
                <a:latin typeface="Merriweather"/>
                <a:ea typeface="Merriweather"/>
              </a:rPr>
              <a:t>Key features: Timestamp, Navigational Status (target), SOG, COG, Heading</a:t>
            </a:r>
            <a:endParaRPr b="0" lang="de-DE" sz="19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88" name="Text 9"/>
          <p:cNvSpPr/>
          <p:nvPr/>
        </p:nvSpPr>
        <p:spPr>
          <a:xfrm>
            <a:off x="910440" y="5425560"/>
            <a:ext cx="3751920" cy="938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449"/>
              </a:lnSpc>
              <a:tabLst>
                <a:tab algn="l" pos="0"/>
              </a:tabLst>
            </a:pPr>
            <a:r>
              <a:rPr b="0" lang="en-US" sz="1500" strike="noStrike" u="none">
                <a:solidFill>
                  <a:srgbClr val="e2e6e9"/>
                </a:solidFill>
                <a:uFillTx/>
                <a:latin typeface="Merriweather"/>
                <a:ea typeface="Merriweather"/>
              </a:rPr>
              <a:t>Key features: Timestamp, Navigational Status (target), SOG, COG, Heading.</a:t>
            </a:r>
            <a:endParaRPr b="0" lang="de-DE" sz="15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89" name="Shape 10"/>
          <p:cNvSpPr/>
          <p:nvPr/>
        </p:nvSpPr>
        <p:spPr>
          <a:xfrm>
            <a:off x="5105520" y="3882240"/>
            <a:ext cx="4202640" cy="3639600"/>
          </a:xfrm>
          <a:prstGeom prst="roundRect">
            <a:avLst>
              <a:gd name="adj" fmla="val 2258"/>
            </a:avLst>
          </a:prstGeom>
          <a:solidFill>
            <a:srgbClr val="003180"/>
          </a:solidFill>
          <a:ln w="7620">
            <a:solidFill>
              <a:srgbClr val="194a9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de-DE" sz="1800" strike="noStrike" u="none">
              <a:solidFill>
                <a:srgbClr val="ffffff"/>
              </a:solidFill>
              <a:uFillTx/>
              <a:latin typeface="Arial"/>
              <a:ea typeface="Arial"/>
            </a:endParaRPr>
          </a:p>
        </p:txBody>
      </p:sp>
      <p:sp>
        <p:nvSpPr>
          <p:cNvPr id="90" name="Text 11"/>
          <p:cNvSpPr/>
          <p:nvPr/>
        </p:nvSpPr>
        <p:spPr>
          <a:xfrm>
            <a:off x="5330520" y="4085640"/>
            <a:ext cx="3751920" cy="610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401"/>
              </a:lnSpc>
              <a:tabLst>
                <a:tab algn="l" pos="0"/>
              </a:tabLst>
            </a:pPr>
            <a:r>
              <a:rPr b="0" lang="en-US" sz="1900" strike="noStrike" u="none">
                <a:solidFill>
                  <a:srgbClr val="e2e6e9"/>
                </a:solidFill>
                <a:uFillTx/>
                <a:latin typeface="Merriweather"/>
                <a:ea typeface="Merriweather"/>
              </a:rPr>
              <a:t>Preprocessing steps included</a:t>
            </a:r>
            <a:endParaRPr b="0" lang="de-DE" sz="19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91" name="Text 12"/>
          <p:cNvSpPr/>
          <p:nvPr/>
        </p:nvSpPr>
        <p:spPr>
          <a:xfrm>
            <a:off x="5330520" y="4814280"/>
            <a:ext cx="3751920" cy="2504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marL="216000" indent="-216000">
              <a:lnSpc>
                <a:spcPts val="2449"/>
              </a:lnSpc>
              <a:buClr>
                <a:srgbClr val="e2e6e9"/>
              </a:buClr>
              <a:buFont typeface="Wingdings" charset="2"/>
              <a:buChar char=""/>
              <a:tabLst>
                <a:tab algn="l" pos="0"/>
              </a:tabLst>
            </a:pPr>
            <a:r>
              <a:rPr b="0" lang="en-US" sz="1500" strike="noStrike" u="none">
                <a:solidFill>
                  <a:srgbClr val="e2e6e9"/>
                </a:solidFill>
                <a:uFillTx/>
                <a:latin typeface="Merriweather"/>
                <a:ea typeface="Merriweather"/>
              </a:rPr>
              <a:t>Interpolating columns with less than 50% missing values.</a:t>
            </a:r>
            <a:endParaRPr b="0" lang="de-DE" sz="15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marL="216000" indent="-216000">
              <a:lnSpc>
                <a:spcPts val="2449"/>
              </a:lnSpc>
              <a:buClr>
                <a:srgbClr val="e2e6e9"/>
              </a:buClr>
              <a:buFont typeface="Wingdings" charset="2"/>
              <a:buChar char=""/>
              <a:tabLst>
                <a:tab algn="l" pos="0"/>
              </a:tabLst>
            </a:pPr>
            <a:r>
              <a:rPr b="0" lang="en-US" sz="1500" strike="noStrike" u="none">
                <a:solidFill>
                  <a:srgbClr val="e2e6e9"/>
                </a:solidFill>
                <a:uFillTx/>
                <a:latin typeface="Merriweather"/>
                <a:ea typeface="Merriweather"/>
              </a:rPr>
              <a:t>Standardizing datasets to the same length and interval.</a:t>
            </a:r>
            <a:endParaRPr b="0" lang="de-DE" sz="15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marL="216000" indent="-216000">
              <a:lnSpc>
                <a:spcPts val="2449"/>
              </a:lnSpc>
              <a:buClr>
                <a:srgbClr val="e2e6e9"/>
              </a:buClr>
              <a:buFont typeface="Wingdings" charset="2"/>
              <a:buChar char=""/>
              <a:tabLst>
                <a:tab algn="l" pos="0"/>
              </a:tabLst>
            </a:pPr>
            <a:r>
              <a:rPr b="0" lang="en-US" sz="1500" strike="noStrike" u="none">
                <a:solidFill>
                  <a:srgbClr val="e2e6e9"/>
                </a:solidFill>
                <a:uFillTx/>
                <a:latin typeface="Merriweather"/>
                <a:ea typeface="Merriweather"/>
              </a:rPr>
              <a:t>Subtracting the initial course from all COG and Heading values.</a:t>
            </a:r>
            <a:endParaRPr b="0" lang="de-DE" sz="15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marL="216000" indent="-216000">
              <a:lnSpc>
                <a:spcPts val="2449"/>
              </a:lnSpc>
              <a:buClr>
                <a:srgbClr val="e2e6e9"/>
              </a:buClr>
              <a:buFont typeface="Wingdings" charset="2"/>
              <a:buChar char=""/>
              <a:tabLst>
                <a:tab algn="l" pos="0"/>
              </a:tabLst>
            </a:pPr>
            <a:r>
              <a:rPr b="0" lang="en-US" sz="1500" strike="noStrike" u="none">
                <a:solidFill>
                  <a:srgbClr val="e2e6e9"/>
                </a:solidFill>
                <a:uFillTx/>
                <a:latin typeface="Merriweather"/>
                <a:ea typeface="Merriweather"/>
              </a:rPr>
              <a:t>Cyclical encoding of circular values like COG and Heading.</a:t>
            </a:r>
            <a:endParaRPr b="0" lang="de-DE" sz="15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92" name="" descr=""/>
          <p:cNvPicPr/>
          <p:nvPr/>
        </p:nvPicPr>
        <p:blipFill>
          <a:blip r:embed="rId2"/>
          <a:stretch/>
        </p:blipFill>
        <p:spPr>
          <a:xfrm>
            <a:off x="12780000" y="7740360"/>
            <a:ext cx="1799640" cy="37080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Text 0"/>
          <p:cNvSpPr/>
          <p:nvPr/>
        </p:nvSpPr>
        <p:spPr>
          <a:xfrm>
            <a:off x="770040" y="900000"/>
            <a:ext cx="617004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6049"/>
              </a:lnSpc>
              <a:tabLst>
                <a:tab algn="l" pos="0"/>
              </a:tabLst>
            </a:pPr>
            <a:r>
              <a:rPr b="0" lang="en-US" sz="4850" strike="noStrike" u="none">
                <a:solidFill>
                  <a:srgbClr val="f5f0f0"/>
                </a:solidFill>
                <a:uFillTx/>
                <a:latin typeface="Merriweather"/>
                <a:ea typeface="Merriweather"/>
              </a:rPr>
              <a:t>Baseline Model</a:t>
            </a:r>
            <a:endParaRPr b="0" lang="de-DE" sz="485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94" name="Text 1"/>
          <p:cNvSpPr/>
          <p:nvPr/>
        </p:nvSpPr>
        <p:spPr>
          <a:xfrm>
            <a:off x="770040" y="2288520"/>
            <a:ext cx="6087600" cy="384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999"/>
              </a:lnSpc>
              <a:tabLst>
                <a:tab algn="l" pos="0"/>
              </a:tabLst>
            </a:pPr>
            <a:r>
              <a:rPr b="0" lang="en-US" sz="2400" strike="noStrike" u="none">
                <a:solidFill>
                  <a:srgbClr val="f5f0f0"/>
                </a:solidFill>
                <a:uFillTx/>
                <a:latin typeface="Merriweather"/>
                <a:ea typeface="Merriweather"/>
              </a:rPr>
              <a:t>Random Forest models were tested with</a:t>
            </a:r>
            <a:endParaRPr b="0" lang="de-DE" sz="2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95" name="Text 2"/>
          <p:cNvSpPr/>
          <p:nvPr/>
        </p:nvSpPr>
        <p:spPr>
          <a:xfrm>
            <a:off x="770040" y="2920680"/>
            <a:ext cx="6149520" cy="39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>
              <a:lnSpc>
                <a:spcPts val="3101"/>
              </a:lnSpc>
              <a:buClr>
                <a:srgbClr val="e2e6e9"/>
              </a:buClr>
              <a:buFont typeface="Symbol"/>
              <a:buChar char=""/>
            </a:pPr>
            <a:r>
              <a:rPr b="0" lang="en-US" sz="1900" strike="noStrike" u="none">
                <a:solidFill>
                  <a:srgbClr val="e2e6e9"/>
                </a:solidFill>
                <a:uFillTx/>
                <a:latin typeface="Merriweather"/>
                <a:ea typeface="Merriweather"/>
              </a:rPr>
              <a:t>sequential and aggregated input</a:t>
            </a:r>
            <a:endParaRPr b="0" lang="de-DE" sz="19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96" name="Text 3"/>
          <p:cNvSpPr/>
          <p:nvPr/>
        </p:nvSpPr>
        <p:spPr>
          <a:xfrm>
            <a:off x="770040" y="3402000"/>
            <a:ext cx="6149520" cy="39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>
              <a:lnSpc>
                <a:spcPts val="3101"/>
              </a:lnSpc>
              <a:buClr>
                <a:srgbClr val="e2e6e9"/>
              </a:buClr>
              <a:buFont typeface="Symbol"/>
              <a:buChar char=""/>
            </a:pPr>
            <a:r>
              <a:rPr b="0" lang="en-US" sz="1900" strike="noStrike" u="none">
                <a:solidFill>
                  <a:srgbClr val="e2e6e9"/>
                </a:solidFill>
                <a:uFillTx/>
                <a:latin typeface="Merriweather"/>
                <a:ea typeface="Merriweather"/>
              </a:rPr>
              <a:t>all classes and with only 2 classes</a:t>
            </a:r>
            <a:endParaRPr b="0" lang="de-DE" sz="19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97" name="Text 4"/>
          <p:cNvSpPr/>
          <p:nvPr/>
        </p:nvSpPr>
        <p:spPr>
          <a:xfrm>
            <a:off x="7530480" y="2288520"/>
            <a:ext cx="5674680" cy="384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999"/>
              </a:lnSpc>
              <a:tabLst>
                <a:tab algn="l" pos="0"/>
              </a:tabLst>
            </a:pPr>
            <a:r>
              <a:rPr b="0" lang="en-US" sz="2400" strike="noStrike" u="none">
                <a:solidFill>
                  <a:srgbClr val="f5f0f0"/>
                </a:solidFill>
                <a:uFillTx/>
                <a:latin typeface="Merriweather"/>
                <a:ea typeface="Merriweather"/>
              </a:rPr>
              <a:t>Tested on 15-minute and 2-hour sets</a:t>
            </a:r>
            <a:endParaRPr b="0" lang="de-DE" sz="2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98" name="Text 5"/>
          <p:cNvSpPr/>
          <p:nvPr/>
        </p:nvSpPr>
        <p:spPr>
          <a:xfrm>
            <a:off x="7530480" y="2920680"/>
            <a:ext cx="6149520" cy="197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3101"/>
              </a:lnSpc>
              <a:tabLst>
                <a:tab algn="l" pos="0"/>
              </a:tabLst>
            </a:pPr>
            <a:r>
              <a:rPr b="0" lang="en-US" sz="1900" strike="noStrike" u="none">
                <a:solidFill>
                  <a:srgbClr val="e2e6e9"/>
                </a:solidFill>
                <a:uFillTx/>
                <a:latin typeface="Merriweather"/>
                <a:ea typeface="Merriweather"/>
              </a:rPr>
              <a:t>Accuracy ranged between 0.68 and 0.78, with some classes not recognized. Visualization and feature importance analysis helped understand the model's behavior.</a:t>
            </a:r>
            <a:endParaRPr b="0" lang="de-DE" sz="19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99" name="" descr=""/>
          <p:cNvPicPr/>
          <p:nvPr/>
        </p:nvPicPr>
        <p:blipFill>
          <a:blip r:embed="rId1"/>
          <a:stretch/>
        </p:blipFill>
        <p:spPr>
          <a:xfrm>
            <a:off x="12780000" y="7740360"/>
            <a:ext cx="1799640" cy="3708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00" name=""/>
          <p:cNvSpPr/>
          <p:nvPr/>
        </p:nvSpPr>
        <p:spPr>
          <a:xfrm>
            <a:off x="3960000" y="4860000"/>
            <a:ext cx="7020000" cy="2700000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/>
            <a:r>
              <a:rPr b="0" lang="de-DE" sz="1800" strike="noStrike" u="none">
                <a:solidFill>
                  <a:srgbClr val="000000"/>
                </a:solidFill>
                <a:uFillTx/>
                <a:latin typeface="Arial"/>
              </a:rPr>
              <a:t>Placeholder</a:t>
            </a:r>
            <a:endParaRPr b="0" lang="de-DE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14629680" cy="24692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02" name="Text 0"/>
          <p:cNvSpPr/>
          <p:nvPr/>
        </p:nvSpPr>
        <p:spPr>
          <a:xfrm>
            <a:off x="691560" y="3013200"/>
            <a:ext cx="7908840" cy="616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4850"/>
              </a:lnSpc>
              <a:tabLst>
                <a:tab algn="l" pos="0"/>
              </a:tabLst>
            </a:pPr>
            <a:r>
              <a:rPr b="0" lang="en-US" sz="3850" strike="noStrike" u="none">
                <a:solidFill>
                  <a:srgbClr val="f5f0f0"/>
                </a:solidFill>
                <a:uFillTx/>
                <a:latin typeface="Merriweather"/>
                <a:ea typeface="Merriweather"/>
              </a:rPr>
              <a:t>Model Definition and Evaluation</a:t>
            </a:r>
            <a:endParaRPr b="0" lang="de-DE" sz="385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103" name="Image 1" descr="preencoded.png"/>
          <p:cNvPicPr/>
          <p:nvPr/>
        </p:nvPicPr>
        <p:blipFill>
          <a:blip r:embed="rId2"/>
          <a:stretch/>
        </p:blipFill>
        <p:spPr>
          <a:xfrm>
            <a:off x="4415760" y="3926880"/>
            <a:ext cx="493200" cy="4932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04" name="Text 1"/>
          <p:cNvSpPr/>
          <p:nvPr/>
        </p:nvSpPr>
        <p:spPr>
          <a:xfrm>
            <a:off x="691560" y="4618440"/>
            <a:ext cx="4217400" cy="616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r">
              <a:lnSpc>
                <a:spcPts val="2401"/>
              </a:lnSpc>
              <a:tabLst>
                <a:tab algn="l" pos="0"/>
              </a:tabLst>
            </a:pPr>
            <a:r>
              <a:rPr b="0" lang="en-US" sz="1900" strike="noStrike" u="none">
                <a:solidFill>
                  <a:srgbClr val="e2e6e9"/>
                </a:solidFill>
                <a:uFillTx/>
                <a:latin typeface="Merriweather"/>
                <a:ea typeface="Merriweather"/>
              </a:rPr>
              <a:t>LSTM models were developed to analyze time-series data</a:t>
            </a:r>
            <a:endParaRPr b="0" lang="de-DE" sz="19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05" name="Text 2"/>
          <p:cNvSpPr/>
          <p:nvPr/>
        </p:nvSpPr>
        <p:spPr>
          <a:xfrm>
            <a:off x="691560" y="5354280"/>
            <a:ext cx="4217400" cy="1264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r">
              <a:lnSpc>
                <a:spcPts val="2449"/>
              </a:lnSpc>
              <a:tabLst>
                <a:tab algn="l" pos="0"/>
              </a:tabLst>
            </a:pPr>
            <a:r>
              <a:rPr b="0" lang="en-US" sz="1550" strike="noStrike" u="none">
                <a:solidFill>
                  <a:srgbClr val="e2e6e9"/>
                </a:solidFill>
                <a:uFillTx/>
                <a:latin typeface="Merriweather"/>
                <a:ea typeface="Merriweather"/>
              </a:rPr>
              <a:t>An LSTM model with a sliding window approach proved best. A lot of different approaches did not perform better that 0,8 accuracy.</a:t>
            </a:r>
            <a:endParaRPr b="0" lang="de-DE" sz="155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06" name="Text 3"/>
          <p:cNvSpPr/>
          <p:nvPr/>
        </p:nvSpPr>
        <p:spPr>
          <a:xfrm>
            <a:off x="691560" y="6737400"/>
            <a:ext cx="4217400" cy="947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r">
              <a:lnSpc>
                <a:spcPts val="2449"/>
              </a:lnSpc>
              <a:tabLst>
                <a:tab algn="l" pos="0"/>
              </a:tabLst>
            </a:pPr>
            <a:r>
              <a:rPr b="0" lang="en-US" sz="1550" strike="noStrike" u="none">
                <a:solidFill>
                  <a:srgbClr val="e2e6e9"/>
                </a:solidFill>
                <a:uFillTx/>
                <a:latin typeface="Merriweather"/>
                <a:ea typeface="Merriweather"/>
              </a:rPr>
              <a:t>(A curiosity is the computer vision CNN with binary classification of color-coded trajectories.)</a:t>
            </a:r>
            <a:endParaRPr b="0" lang="de-DE" sz="155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107" name="Image 2" descr="preencoded.png"/>
          <p:cNvPicPr/>
          <p:nvPr/>
        </p:nvPicPr>
        <p:blipFill>
          <a:blip r:embed="rId3"/>
          <a:stretch/>
        </p:blipFill>
        <p:spPr>
          <a:xfrm>
            <a:off x="8930520" y="3926880"/>
            <a:ext cx="493200" cy="4932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08" name="Text 4"/>
          <p:cNvSpPr/>
          <p:nvPr/>
        </p:nvSpPr>
        <p:spPr>
          <a:xfrm>
            <a:off x="6954480" y="4618440"/>
            <a:ext cx="2469240" cy="307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r">
              <a:lnSpc>
                <a:spcPts val="2401"/>
              </a:lnSpc>
              <a:tabLst>
                <a:tab algn="l" pos="0"/>
              </a:tabLst>
            </a:pPr>
            <a:r>
              <a:rPr b="0" lang="en-US" sz="1900" strike="noStrike" u="none">
                <a:solidFill>
                  <a:srgbClr val="e2e6e9"/>
                </a:solidFill>
                <a:uFillTx/>
                <a:latin typeface="Merriweather"/>
                <a:ea typeface="Merriweather"/>
              </a:rPr>
              <a:t>Challenges</a:t>
            </a:r>
            <a:endParaRPr b="0" lang="de-DE" sz="19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09" name="Text 5"/>
          <p:cNvSpPr/>
          <p:nvPr/>
        </p:nvSpPr>
        <p:spPr>
          <a:xfrm>
            <a:off x="5205960" y="5045400"/>
            <a:ext cx="4217400" cy="1264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r">
              <a:lnSpc>
                <a:spcPts val="2449"/>
              </a:lnSpc>
              <a:tabLst>
                <a:tab algn="l" pos="0"/>
              </a:tabLst>
            </a:pPr>
            <a:r>
              <a:rPr b="0" lang="en-US" sz="1550" strike="noStrike" u="none">
                <a:solidFill>
                  <a:srgbClr val="e2e6e9"/>
                </a:solidFill>
                <a:uFillTx/>
                <a:latin typeface="Merriweather"/>
                <a:ea typeface="Merriweather"/>
              </a:rPr>
              <a:t>Challenges: At first only  moderate results with positional data included. Poor results without positional data, even with class weights.</a:t>
            </a:r>
            <a:endParaRPr b="0" lang="de-DE" sz="155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110" name="Image 3" descr="preencoded.png"/>
          <p:cNvPicPr/>
          <p:nvPr/>
        </p:nvPicPr>
        <p:blipFill>
          <a:blip r:embed="rId4"/>
          <a:stretch/>
        </p:blipFill>
        <p:spPr>
          <a:xfrm>
            <a:off x="13444920" y="3926880"/>
            <a:ext cx="493200" cy="4932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11" name="Text 6"/>
          <p:cNvSpPr/>
          <p:nvPr/>
        </p:nvSpPr>
        <p:spPr>
          <a:xfrm>
            <a:off x="11468880" y="4618440"/>
            <a:ext cx="2469240" cy="307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r">
              <a:lnSpc>
                <a:spcPts val="2401"/>
              </a:lnSpc>
              <a:tabLst>
                <a:tab algn="l" pos="0"/>
              </a:tabLst>
            </a:pPr>
            <a:r>
              <a:rPr b="0" lang="en-US" sz="1900" strike="noStrike" u="none">
                <a:solidFill>
                  <a:srgbClr val="e2e6e9"/>
                </a:solidFill>
                <a:uFillTx/>
                <a:latin typeface="Merriweather"/>
                <a:ea typeface="Merriweather"/>
              </a:rPr>
              <a:t>Improvements</a:t>
            </a:r>
            <a:endParaRPr b="0" lang="de-DE" sz="19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12" name="Text 7"/>
          <p:cNvSpPr/>
          <p:nvPr/>
        </p:nvSpPr>
        <p:spPr>
          <a:xfrm>
            <a:off x="9720720" y="5045400"/>
            <a:ext cx="4217400" cy="2212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r">
              <a:lnSpc>
                <a:spcPts val="2449"/>
              </a:lnSpc>
              <a:tabLst>
                <a:tab algn="l" pos="0"/>
              </a:tabLst>
            </a:pPr>
            <a:r>
              <a:rPr b="0" lang="en-US" sz="1550" strike="noStrike" u="none">
                <a:solidFill>
                  <a:srgbClr val="e2e6e9"/>
                </a:solidFill>
                <a:uFillTx/>
                <a:latin typeface="Merriweather"/>
                <a:ea typeface="Merriweather"/>
              </a:rPr>
              <a:t>Improvements: Subtracting the initial course and cyclical encoding improved accuracy. Aggregating datasets into vectors for uniform time-slots showed better performance. Sliding window approach significantly enhanced accuracy (up to 0.99).</a:t>
            </a:r>
            <a:endParaRPr b="0" lang="de-DE" sz="155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113" name="" descr=""/>
          <p:cNvPicPr/>
          <p:nvPr/>
        </p:nvPicPr>
        <p:blipFill>
          <a:blip r:embed="rId5"/>
          <a:stretch/>
        </p:blipFill>
        <p:spPr>
          <a:xfrm>
            <a:off x="12780000" y="7740360"/>
            <a:ext cx="1799640" cy="37080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Image 5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14629680" cy="24692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15" name="Text 13"/>
          <p:cNvSpPr/>
          <p:nvPr/>
        </p:nvSpPr>
        <p:spPr>
          <a:xfrm>
            <a:off x="691560" y="3013200"/>
            <a:ext cx="7908840" cy="616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4850"/>
              </a:lnSpc>
              <a:tabLst>
                <a:tab algn="l" pos="0"/>
              </a:tabLst>
            </a:pPr>
            <a:r>
              <a:rPr b="0" lang="en-US" sz="3850" strike="noStrike" u="none">
                <a:solidFill>
                  <a:srgbClr val="f5f0f0"/>
                </a:solidFill>
                <a:uFillTx/>
                <a:latin typeface="Merriweather"/>
                <a:ea typeface="Merriweather"/>
              </a:rPr>
              <a:t>Model Definition and Evaluation</a:t>
            </a:r>
            <a:endParaRPr b="0" lang="de-DE" sz="385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16" name=""/>
          <p:cNvSpPr/>
          <p:nvPr/>
        </p:nvSpPr>
        <p:spPr>
          <a:xfrm>
            <a:off x="2160000" y="3780000"/>
            <a:ext cx="10440000" cy="3780000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/>
            <a:r>
              <a:rPr b="0" lang="de-DE" sz="1800" strike="noStrike" u="none">
                <a:solidFill>
                  <a:srgbClr val="000000"/>
                </a:solidFill>
                <a:uFillTx/>
                <a:latin typeface="Arial"/>
              </a:rPr>
              <a:t>Placeholder</a:t>
            </a:r>
            <a:endParaRPr b="0" lang="de-DE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5485680" cy="82288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18" name="Text 0"/>
          <p:cNvSpPr/>
          <p:nvPr/>
        </p:nvSpPr>
        <p:spPr>
          <a:xfrm>
            <a:off x="7149960" y="180000"/>
            <a:ext cx="617004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6049"/>
              </a:lnSpc>
              <a:tabLst>
                <a:tab algn="l" pos="0"/>
              </a:tabLst>
            </a:pPr>
            <a:r>
              <a:rPr b="0" lang="en-US" sz="4000" strike="noStrike" u="none">
                <a:solidFill>
                  <a:srgbClr val="f5f0f0"/>
                </a:solidFill>
                <a:uFillTx/>
                <a:latin typeface="Merriweather"/>
                <a:ea typeface="Merriweather"/>
              </a:rPr>
              <a:t>Evaluation and Results</a:t>
            </a:r>
            <a:endParaRPr b="0" lang="de-DE" sz="40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19" name="Text 1"/>
          <p:cNvSpPr/>
          <p:nvPr/>
        </p:nvSpPr>
        <p:spPr>
          <a:xfrm>
            <a:off x="5040000" y="800280"/>
            <a:ext cx="3522240" cy="81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6401"/>
              </a:lnSpc>
              <a:tabLst>
                <a:tab algn="l" pos="0"/>
              </a:tabLst>
            </a:pPr>
            <a:r>
              <a:rPr b="0" lang="en-US" sz="2800" strike="noStrike" u="none">
                <a:solidFill>
                  <a:srgbClr val="e2e6e9"/>
                </a:solidFill>
                <a:uFillTx/>
                <a:latin typeface="Merriweather"/>
                <a:ea typeface="Merriweather"/>
              </a:rPr>
              <a:t>99%</a:t>
            </a:r>
            <a:endParaRPr b="0" lang="de-DE" sz="2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20" name="Text 2"/>
          <p:cNvSpPr/>
          <p:nvPr/>
        </p:nvSpPr>
        <p:spPr>
          <a:xfrm>
            <a:off x="5258880" y="1595160"/>
            <a:ext cx="3084840" cy="384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2999"/>
              </a:lnSpc>
              <a:tabLst>
                <a:tab algn="l" pos="0"/>
              </a:tabLst>
            </a:pPr>
            <a:r>
              <a:rPr b="0" lang="en-US" sz="1200" strike="noStrike" u="none">
                <a:solidFill>
                  <a:srgbClr val="e2e6e9"/>
                </a:solidFill>
                <a:uFillTx/>
                <a:latin typeface="Merriweather"/>
                <a:ea typeface="Merriweather"/>
              </a:rPr>
              <a:t>Accuracy</a:t>
            </a:r>
            <a:endParaRPr b="0" lang="de-DE" sz="12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21" name="Text 3"/>
          <p:cNvSpPr/>
          <p:nvPr/>
        </p:nvSpPr>
        <p:spPr>
          <a:xfrm>
            <a:off x="6480000" y="800280"/>
            <a:ext cx="3522600" cy="81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6401"/>
              </a:lnSpc>
              <a:tabLst>
                <a:tab algn="l" pos="0"/>
              </a:tabLst>
            </a:pPr>
            <a:r>
              <a:rPr b="0" lang="en-US" sz="2800" strike="noStrike" u="none">
                <a:solidFill>
                  <a:srgbClr val="e2e6e9"/>
                </a:solidFill>
                <a:uFillTx/>
                <a:latin typeface="Merriweather"/>
                <a:ea typeface="Merriweather"/>
              </a:rPr>
              <a:t>99%</a:t>
            </a:r>
            <a:endParaRPr b="0" lang="de-DE" sz="2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22" name="Text 4"/>
          <p:cNvSpPr/>
          <p:nvPr/>
        </p:nvSpPr>
        <p:spPr>
          <a:xfrm>
            <a:off x="6698880" y="1595160"/>
            <a:ext cx="3084840" cy="384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2999"/>
              </a:lnSpc>
              <a:tabLst>
                <a:tab algn="l" pos="0"/>
              </a:tabLst>
            </a:pPr>
            <a:r>
              <a:rPr b="0" lang="en-US" sz="1200" strike="noStrike" u="none">
                <a:solidFill>
                  <a:srgbClr val="e2e6e9"/>
                </a:solidFill>
                <a:uFillTx/>
                <a:latin typeface="Merriweather"/>
                <a:ea typeface="Merriweather"/>
              </a:rPr>
              <a:t>Precision</a:t>
            </a:r>
            <a:endParaRPr b="0" lang="de-DE" sz="12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23" name="Text 5"/>
          <p:cNvSpPr/>
          <p:nvPr/>
        </p:nvSpPr>
        <p:spPr>
          <a:xfrm>
            <a:off x="5040000" y="1980000"/>
            <a:ext cx="3522240" cy="81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6401"/>
              </a:lnSpc>
              <a:tabLst>
                <a:tab algn="l" pos="0"/>
              </a:tabLst>
            </a:pPr>
            <a:r>
              <a:rPr b="0" lang="en-US" sz="2800" strike="noStrike" u="none">
                <a:solidFill>
                  <a:srgbClr val="e2e6e9"/>
                </a:solidFill>
                <a:uFillTx/>
                <a:latin typeface="Merriweather"/>
                <a:ea typeface="Merriweather"/>
              </a:rPr>
              <a:t>98%</a:t>
            </a:r>
            <a:endParaRPr b="0" lang="de-DE" sz="2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24" name="Text 6"/>
          <p:cNvSpPr/>
          <p:nvPr/>
        </p:nvSpPr>
        <p:spPr>
          <a:xfrm>
            <a:off x="5258880" y="2793960"/>
            <a:ext cx="3084840" cy="384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2999"/>
              </a:lnSpc>
              <a:tabLst>
                <a:tab algn="l" pos="0"/>
              </a:tabLst>
            </a:pPr>
            <a:r>
              <a:rPr b="0" lang="en-US" sz="1200" strike="noStrike" u="none">
                <a:solidFill>
                  <a:srgbClr val="e2e6e9"/>
                </a:solidFill>
                <a:uFillTx/>
                <a:latin typeface="Merriweather"/>
                <a:ea typeface="Merriweather"/>
              </a:rPr>
              <a:t>Recall</a:t>
            </a:r>
            <a:endParaRPr b="0" lang="de-DE" sz="12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25" name="Text 7"/>
          <p:cNvSpPr/>
          <p:nvPr/>
        </p:nvSpPr>
        <p:spPr>
          <a:xfrm>
            <a:off x="6480000" y="1980000"/>
            <a:ext cx="3522600" cy="81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6401"/>
              </a:lnSpc>
              <a:tabLst>
                <a:tab algn="l" pos="0"/>
              </a:tabLst>
            </a:pPr>
            <a:r>
              <a:rPr b="0" lang="en-US" sz="2800" strike="noStrike" u="none">
                <a:solidFill>
                  <a:srgbClr val="e2e6e9"/>
                </a:solidFill>
                <a:uFillTx/>
                <a:latin typeface="Merriweather"/>
                <a:ea typeface="Merriweather"/>
              </a:rPr>
              <a:t>99%</a:t>
            </a:r>
            <a:endParaRPr b="0" lang="de-DE" sz="2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26" name="Text 8"/>
          <p:cNvSpPr/>
          <p:nvPr/>
        </p:nvSpPr>
        <p:spPr>
          <a:xfrm>
            <a:off x="6698880" y="2793960"/>
            <a:ext cx="3084840" cy="384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2999"/>
              </a:lnSpc>
              <a:tabLst>
                <a:tab algn="l" pos="0"/>
              </a:tabLst>
            </a:pPr>
            <a:r>
              <a:rPr b="0" lang="en-US" sz="1200" strike="noStrike" u="none">
                <a:solidFill>
                  <a:srgbClr val="e2e6e9"/>
                </a:solidFill>
                <a:uFillTx/>
                <a:latin typeface="Merriweather"/>
                <a:ea typeface="Merriweather"/>
              </a:rPr>
              <a:t>F1 Score</a:t>
            </a:r>
            <a:endParaRPr b="0" lang="de-DE" sz="12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127" name="" descr=""/>
          <p:cNvPicPr/>
          <p:nvPr/>
        </p:nvPicPr>
        <p:blipFill>
          <a:blip r:embed="rId2"/>
          <a:stretch/>
        </p:blipFill>
        <p:spPr>
          <a:xfrm>
            <a:off x="12780000" y="7740360"/>
            <a:ext cx="1799640" cy="3708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28" name=""/>
          <p:cNvSpPr/>
          <p:nvPr/>
        </p:nvSpPr>
        <p:spPr>
          <a:xfrm>
            <a:off x="10440000" y="1440000"/>
            <a:ext cx="3600000" cy="2520000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/>
            <a:r>
              <a:rPr b="0" lang="de-DE" sz="1800" strike="noStrike" u="none">
                <a:solidFill>
                  <a:srgbClr val="000000"/>
                </a:solidFill>
                <a:uFillTx/>
                <a:latin typeface="Arial"/>
              </a:rPr>
              <a:t>Placeholder</a:t>
            </a:r>
            <a:endParaRPr b="0" lang="de-DE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29" name=""/>
          <p:cNvSpPr/>
          <p:nvPr/>
        </p:nvSpPr>
        <p:spPr>
          <a:xfrm>
            <a:off x="10440000" y="4680000"/>
            <a:ext cx="3600000" cy="2520000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/>
            <a:r>
              <a:rPr b="0" lang="de-DE" sz="1800" strike="noStrike" u="none">
                <a:solidFill>
                  <a:srgbClr val="000000"/>
                </a:solidFill>
                <a:uFillTx/>
                <a:latin typeface="Arial"/>
              </a:rPr>
              <a:t>Placeholder</a:t>
            </a:r>
            <a:endParaRPr b="0" lang="de-DE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30" name=""/>
          <p:cNvSpPr/>
          <p:nvPr/>
        </p:nvSpPr>
        <p:spPr>
          <a:xfrm>
            <a:off x="6120000" y="4680000"/>
            <a:ext cx="3600000" cy="2520000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/>
            <a:r>
              <a:rPr b="0" lang="de-DE" sz="1800" strike="noStrike" u="none">
                <a:solidFill>
                  <a:srgbClr val="000000"/>
                </a:solidFill>
                <a:uFillTx/>
                <a:latin typeface="Arial"/>
              </a:rPr>
              <a:t>Placeholder</a:t>
            </a:r>
            <a:endParaRPr b="0" lang="de-DE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Text 0"/>
          <p:cNvSpPr/>
          <p:nvPr/>
        </p:nvSpPr>
        <p:spPr>
          <a:xfrm>
            <a:off x="863640" y="1670040"/>
            <a:ext cx="670032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6049"/>
              </a:lnSpc>
              <a:tabLst>
                <a:tab algn="l" pos="0"/>
              </a:tabLst>
            </a:pPr>
            <a:r>
              <a:rPr b="0" lang="en-US" sz="4850" strike="noStrike" u="none">
                <a:solidFill>
                  <a:srgbClr val="f5f0f0"/>
                </a:solidFill>
                <a:uFillTx/>
                <a:latin typeface="Merriweather"/>
                <a:ea typeface="Merriweather"/>
              </a:rPr>
              <a:t>Challenges and Errors</a:t>
            </a:r>
            <a:endParaRPr b="0" lang="de-DE" sz="485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132" name="Image 0" descr="preencoded.png"/>
          <p:cNvPicPr/>
          <p:nvPr/>
        </p:nvPicPr>
        <p:blipFill>
          <a:blip r:embed="rId1"/>
          <a:stretch/>
        </p:blipFill>
        <p:spPr>
          <a:xfrm>
            <a:off x="863640" y="2934720"/>
            <a:ext cx="616320" cy="616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33" name="Text 1"/>
          <p:cNvSpPr/>
          <p:nvPr/>
        </p:nvSpPr>
        <p:spPr>
          <a:xfrm>
            <a:off x="863640" y="3798720"/>
            <a:ext cx="3084840" cy="384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999"/>
              </a:lnSpc>
              <a:tabLst>
                <a:tab algn="l" pos="0"/>
              </a:tabLst>
            </a:pPr>
            <a:r>
              <a:rPr b="0" lang="en-US" sz="2400" strike="noStrike" u="none">
                <a:solidFill>
                  <a:srgbClr val="e2e6e9"/>
                </a:solidFill>
                <a:uFillTx/>
                <a:latin typeface="Merriweather"/>
                <a:ea typeface="Merriweather"/>
              </a:rPr>
              <a:t>Data size</a:t>
            </a:r>
            <a:endParaRPr b="0" lang="de-DE" sz="2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134" name="Image 1" descr="preencoded.png"/>
          <p:cNvPicPr/>
          <p:nvPr/>
        </p:nvPicPr>
        <p:blipFill>
          <a:blip r:embed="rId2"/>
          <a:stretch/>
        </p:blipFill>
        <p:spPr>
          <a:xfrm>
            <a:off x="5288040" y="2934720"/>
            <a:ext cx="616320" cy="616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35" name="Text 2"/>
          <p:cNvSpPr/>
          <p:nvPr/>
        </p:nvSpPr>
        <p:spPr>
          <a:xfrm>
            <a:off x="5288040" y="3798720"/>
            <a:ext cx="3084840" cy="384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999"/>
              </a:lnSpc>
              <a:tabLst>
                <a:tab algn="l" pos="0"/>
              </a:tabLst>
            </a:pPr>
            <a:r>
              <a:rPr b="0" lang="en-US" sz="2400" strike="noStrike" u="none">
                <a:solidFill>
                  <a:srgbClr val="e2e6e9"/>
                </a:solidFill>
                <a:uFillTx/>
                <a:latin typeface="Merriweather"/>
                <a:ea typeface="Merriweather"/>
              </a:rPr>
              <a:t>Standardization</a:t>
            </a:r>
            <a:endParaRPr b="0" lang="de-DE" sz="2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136" name="Image 2" descr="preencoded.png"/>
          <p:cNvPicPr/>
          <p:nvPr/>
        </p:nvPicPr>
        <p:blipFill>
          <a:blip r:embed="rId3"/>
          <a:stretch/>
        </p:blipFill>
        <p:spPr>
          <a:xfrm>
            <a:off x="9712440" y="2934720"/>
            <a:ext cx="616320" cy="616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37" name="Text 3"/>
          <p:cNvSpPr/>
          <p:nvPr/>
        </p:nvSpPr>
        <p:spPr>
          <a:xfrm>
            <a:off x="9712440" y="3798720"/>
            <a:ext cx="3084840" cy="384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999"/>
              </a:lnSpc>
              <a:tabLst>
                <a:tab algn="l" pos="0"/>
              </a:tabLst>
            </a:pPr>
            <a:r>
              <a:rPr b="0" lang="en-US" sz="2400" strike="noStrike" u="none">
                <a:solidFill>
                  <a:srgbClr val="e2e6e9"/>
                </a:solidFill>
                <a:uFillTx/>
                <a:latin typeface="Merriweather"/>
                <a:ea typeface="Merriweather"/>
              </a:rPr>
              <a:t>Model architecture</a:t>
            </a:r>
            <a:endParaRPr b="0" lang="de-DE" sz="2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138" name="Image 3" descr="preencoded.png"/>
          <p:cNvPicPr/>
          <p:nvPr/>
        </p:nvPicPr>
        <p:blipFill>
          <a:blip r:embed="rId4"/>
          <a:stretch/>
        </p:blipFill>
        <p:spPr>
          <a:xfrm>
            <a:off x="863640" y="4924800"/>
            <a:ext cx="616320" cy="616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39" name="Text 4"/>
          <p:cNvSpPr/>
          <p:nvPr/>
        </p:nvSpPr>
        <p:spPr>
          <a:xfrm>
            <a:off x="863640" y="5788440"/>
            <a:ext cx="3618000" cy="384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999"/>
              </a:lnSpc>
              <a:tabLst>
                <a:tab algn="l" pos="0"/>
              </a:tabLst>
            </a:pPr>
            <a:r>
              <a:rPr b="0" lang="en-US" sz="2400" strike="noStrike" u="none">
                <a:solidFill>
                  <a:srgbClr val="e2e6e9"/>
                </a:solidFill>
                <a:uFillTx/>
                <a:latin typeface="Merriweather"/>
                <a:ea typeface="Merriweather"/>
              </a:rPr>
              <a:t>Hyperparameter tuning</a:t>
            </a:r>
            <a:endParaRPr b="0" lang="de-DE" sz="2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140" name="Image 4" descr="preencoded.png"/>
          <p:cNvPicPr/>
          <p:nvPr/>
        </p:nvPicPr>
        <p:blipFill>
          <a:blip r:embed="rId5"/>
          <a:stretch/>
        </p:blipFill>
        <p:spPr>
          <a:xfrm>
            <a:off x="5288040" y="4924800"/>
            <a:ext cx="616320" cy="616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41" name="Text 5"/>
          <p:cNvSpPr/>
          <p:nvPr/>
        </p:nvSpPr>
        <p:spPr>
          <a:xfrm>
            <a:off x="5288040" y="5788440"/>
            <a:ext cx="405360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999"/>
              </a:lnSpc>
              <a:tabLst>
                <a:tab algn="l" pos="0"/>
              </a:tabLst>
            </a:pPr>
            <a:r>
              <a:rPr b="0" lang="en-US" sz="2400" strike="noStrike" u="none">
                <a:solidFill>
                  <a:srgbClr val="e2e6e9"/>
                </a:solidFill>
                <a:uFillTx/>
                <a:latin typeface="Merriweather"/>
                <a:ea typeface="Merriweather"/>
              </a:rPr>
              <a:t>Dynamic time-slot modeling</a:t>
            </a:r>
            <a:endParaRPr b="0" lang="de-DE" sz="2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142" name="" descr=""/>
          <p:cNvPicPr/>
          <p:nvPr/>
        </p:nvPicPr>
        <p:blipFill>
          <a:blip r:embed="rId6"/>
          <a:stretch/>
        </p:blipFill>
        <p:spPr>
          <a:xfrm>
            <a:off x="12780000" y="7740360"/>
            <a:ext cx="1799640" cy="37080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itchFamily="0" charset="1"/>
        <a:ea typeface="Arial" pitchFamily="0" charset="1"/>
        <a:cs typeface="Arial" pitchFamily="0" charset="1"/>
      </a:majorFont>
      <a:minorFont>
        <a:latin typeface="Calibri" pitchFamily="0" charset="1"/>
        <a:ea typeface="Arial" pitchFamily="0" charset="1"/>
        <a:cs typeface="Arial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itchFamily="0" charset="1"/>
        <a:ea typeface="Arial" pitchFamily="0" charset="1"/>
        <a:cs typeface="Arial" pitchFamily="0" charset="1"/>
      </a:majorFont>
      <a:minorFont>
        <a:latin typeface="Calibri" pitchFamily="0" charset="1"/>
        <a:ea typeface="Arial" pitchFamily="0" charset="1"/>
        <a:cs typeface="Arial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itchFamily="0" charset="1"/>
        <a:ea typeface="Arial" pitchFamily="0" charset="1"/>
        <a:cs typeface="Arial" pitchFamily="0" charset="1"/>
      </a:majorFont>
      <a:minorFont>
        <a:latin typeface="Calibri" pitchFamily="0" charset="1"/>
        <a:ea typeface="Arial" pitchFamily="0" charset="1"/>
        <a:cs typeface="Arial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itchFamily="0" charset="1"/>
        <a:ea typeface="Arial" pitchFamily="0" charset="1"/>
        <a:cs typeface="Arial" pitchFamily="0" charset="1"/>
      </a:majorFont>
      <a:minorFont>
        <a:latin typeface="Calibri" pitchFamily="0" charset="1"/>
        <a:ea typeface="Arial" pitchFamily="0" charset="1"/>
        <a:cs typeface="Arial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itchFamily="0" charset="1"/>
        <a:ea typeface="Arial" pitchFamily="0" charset="1"/>
        <a:cs typeface="Arial" pitchFamily="0" charset="1"/>
      </a:majorFont>
      <a:minorFont>
        <a:latin typeface="Calibri" pitchFamily="0" charset="1"/>
        <a:ea typeface="Arial" pitchFamily="0" charset="1"/>
        <a:cs typeface="Arial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itchFamily="0" charset="1"/>
        <a:ea typeface="Arial" pitchFamily="0" charset="1"/>
        <a:cs typeface="Arial" pitchFamily="0" charset="1"/>
      </a:majorFont>
      <a:minorFont>
        <a:latin typeface="Calibri" pitchFamily="0" charset="1"/>
        <a:ea typeface="Arial" pitchFamily="0" charset="1"/>
        <a:cs typeface="Arial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itchFamily="0" charset="1"/>
        <a:ea typeface="Arial" pitchFamily="0" charset="1"/>
        <a:cs typeface="Arial" pitchFamily="0" charset="1"/>
      </a:majorFont>
      <a:minorFont>
        <a:latin typeface="Calibri" pitchFamily="0" charset="1"/>
        <a:ea typeface="Arial" pitchFamily="0" charset="1"/>
        <a:cs typeface="Arial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itchFamily="0" charset="1"/>
        <a:ea typeface="Arial" pitchFamily="0" charset="1"/>
        <a:cs typeface="Arial" pitchFamily="0" charset="1"/>
      </a:majorFont>
      <a:minorFont>
        <a:latin typeface="Calibri" pitchFamily="0" charset="1"/>
        <a:ea typeface="Arial" pitchFamily="0" charset="1"/>
        <a:cs typeface="Arial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itchFamily="0" charset="1"/>
        <a:ea typeface="Arial" pitchFamily="0" charset="1"/>
        <a:cs typeface="Arial" pitchFamily="0" charset="1"/>
      </a:majorFont>
      <a:minorFont>
        <a:latin typeface="Calibri" pitchFamily="0" charset="1"/>
        <a:ea typeface="Arial" pitchFamily="0" charset="1"/>
        <a:cs typeface="Arial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</TotalTime>
  <Application>LibreOffice/24.8.4.2$Windows_X86_64 LibreOffice_project/bb3cfa12c7b1bf994ecc5649a80400d06cd71002</Application>
  <AppVersion>15.0000</AppVersion>
  <Words>0</Words>
  <Paragraphs>0</Paragraphs>
  <Company>PptxGenJS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2025-01-26T20:15:55Z</dcterms:created>
  <dc:creator>PptxGenJS</dc:creator>
  <dc:description/>
  <dc:language>de-DE</dc:language>
  <cp:lastModifiedBy/>
  <dcterms:modified xsi:type="dcterms:W3CDTF">2025-01-27T21:40:09Z</dcterms:modified>
  <cp:revision>8</cp:revision>
  <dc:subject>PptxGenJS Presentation</dc:subject>
  <dc:title>PptxGenJS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MClips">
    <vt:i4>2</vt:i4>
  </property>
  <property fmtid="{D5CDD505-2E9C-101B-9397-08002B2CF9AE}" pid="3" name="Notes">
    <vt:i4>11</vt:i4>
  </property>
  <property fmtid="{D5CDD505-2E9C-101B-9397-08002B2CF9AE}" pid="4" name="PresentationFormat">
    <vt:lpwstr>On-screen Show (16:9)</vt:lpwstr>
  </property>
  <property fmtid="{D5CDD505-2E9C-101B-9397-08002B2CF9AE}" pid="5" name="Slides">
    <vt:i4>11</vt:i4>
  </property>
</Properties>
</file>